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
  </p:notesMasterIdLst>
  <p:sldIdLst>
    <p:sldId id="256" r:id="rId3"/>
    <p:sldId id="268" r:id="rId4"/>
    <p:sldId id="269" r:id="rId6"/>
    <p:sldId id="257" r:id="rId7"/>
    <p:sldId id="320" r:id="rId8"/>
    <p:sldId id="362" r:id="rId9"/>
    <p:sldId id="287" r:id="rId10"/>
    <p:sldId id="321" r:id="rId11"/>
    <p:sldId id="322" r:id="rId12"/>
    <p:sldId id="323" r:id="rId13"/>
    <p:sldId id="324" r:id="rId14"/>
    <p:sldId id="326" r:id="rId15"/>
    <p:sldId id="327" r:id="rId16"/>
    <p:sldId id="331" r:id="rId17"/>
    <p:sldId id="333" r:id="rId18"/>
    <p:sldId id="332" r:id="rId19"/>
    <p:sldId id="282" r:id="rId20"/>
    <p:sldId id="285" r:id="rId21"/>
    <p:sldId id="363" r:id="rId22"/>
    <p:sldId id="364" r:id="rId23"/>
    <p:sldId id="292" r:id="rId24"/>
    <p:sldId id="335" r:id="rId25"/>
    <p:sldId id="337" r:id="rId26"/>
    <p:sldId id="338" r:id="rId27"/>
    <p:sldId id="339" r:id="rId28"/>
    <p:sldId id="365" r:id="rId29"/>
    <p:sldId id="340" r:id="rId30"/>
    <p:sldId id="366" r:id="rId31"/>
    <p:sldId id="341" r:id="rId32"/>
    <p:sldId id="343" r:id="rId33"/>
    <p:sldId id="342" r:id="rId34"/>
    <p:sldId id="283" r:id="rId35"/>
    <p:sldId id="298" r:id="rId36"/>
    <p:sldId id="367" r:id="rId37"/>
    <p:sldId id="346" r:id="rId38"/>
    <p:sldId id="347" r:id="rId39"/>
    <p:sldId id="368" r:id="rId40"/>
    <p:sldId id="369" r:id="rId41"/>
    <p:sldId id="370" r:id="rId42"/>
    <p:sldId id="371" r:id="rId43"/>
    <p:sldId id="372" r:id="rId44"/>
    <p:sldId id="373" r:id="rId45"/>
    <p:sldId id="284" r:id="rId46"/>
    <p:sldId id="278" r:id="rId47"/>
    <p:sldId id="279" r:id="rId48"/>
    <p:sldId id="356" r:id="rId49"/>
    <p:sldId id="308" r:id="rId50"/>
    <p:sldId id="310" r:id="rId51"/>
    <p:sldId id="312" r:id="rId52"/>
    <p:sldId id="314" r:id="rId53"/>
    <p:sldId id="316" r:id="rId54"/>
    <p:sldId id="318" r:id="rId55"/>
    <p:sldId id="358" r:id="rId56"/>
    <p:sldId id="374" r:id="rId57"/>
    <p:sldId id="359" r:id="rId58"/>
    <p:sldId id="360" r:id="rId59"/>
    <p:sldId id="361" r:id="rId60"/>
  </p:sldIdLst>
  <p:sldSz cx="12192000" cy="6858000"/>
  <p:notesSz cx="6858000" cy="9144000"/>
  <p:custDataLst>
    <p:tags r:id="rId6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E69A3"/>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showGuides="1">
      <p:cViewPr varScale="1">
        <p:scale>
          <a:sx n="99" d="100"/>
          <a:sy n="99" d="100"/>
        </p:scale>
        <p:origin x="84" y="582"/>
      </p:cViewPr>
      <p:guideLst>
        <p:guide orient="horz" pos="2160"/>
        <p:guide pos="3847"/>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4" Type="http://schemas.openxmlformats.org/officeDocument/2006/relationships/tags" Target="tags/tag113.xml"/><Relationship Id="rId63" Type="http://schemas.openxmlformats.org/officeDocument/2006/relationships/tableStyles" Target="tableStyles.xml"/><Relationship Id="rId62" Type="http://schemas.openxmlformats.org/officeDocument/2006/relationships/viewProps" Target="viewProps.xml"/><Relationship Id="rId61" Type="http://schemas.openxmlformats.org/officeDocument/2006/relationships/presProps" Target="presProps.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notesMaster" Target="notesMasters/notesMaster1.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slide" Target="slides/slide2.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9" Type="http://schemas.openxmlformats.org/officeDocument/2006/relationships/theme" Target="../theme/theme1.xml"/><Relationship Id="rId18" Type="http://schemas.openxmlformats.org/officeDocument/2006/relationships/tags" Target="../tags/tag62.xml"/><Relationship Id="rId17" Type="http://schemas.openxmlformats.org/officeDocument/2006/relationships/tags" Target="../tags/tag61.xml"/><Relationship Id="rId16" Type="http://schemas.openxmlformats.org/officeDocument/2006/relationships/tags" Target="../tags/tag60.xml"/><Relationship Id="rId15" Type="http://schemas.openxmlformats.org/officeDocument/2006/relationships/tags" Target="../tags/tag59.xml"/><Relationship Id="rId14" Type="http://schemas.openxmlformats.org/officeDocument/2006/relationships/tags" Target="../tags/tag58.xml"/><Relationship Id="rId13" Type="http://schemas.openxmlformats.org/officeDocument/2006/relationships/tags" Target="../tags/tag57.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custDataLst>
              <p:tags r:id="rId13"/>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4"/>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5"/>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6"/>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7"/>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8"/>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xStyles>
    <p:titleStyle>
      <a:lvl1pPr algn="l" defTabSz="914400" rtl="0" eaLnBrk="1" fontAlgn="auto" latinLnBrk="0" hangingPunct="1">
        <a:lnSpc>
          <a:spcPct val="100000"/>
        </a:lnSpc>
        <a:spcBef>
          <a:spcPct val="0"/>
        </a:spcBef>
        <a:buNone/>
        <a:defRPr sz="3600" b="0"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63.xml"/><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0.xml"/><Relationship Id="rId1"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1.xml"/><Relationship Id="rId1"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2.xml"/><Relationship Id="rId1"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3.xml"/><Relationship Id="rId1"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4.xml"/><Relationship Id="rId1"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5.xml"/><Relationship Id="rId1" Type="http://schemas.openxmlformats.org/officeDocument/2006/relationships/image" Target="../media/image3.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6.xml"/><Relationship Id="rId1" Type="http://schemas.openxmlformats.org/officeDocument/2006/relationships/image" Target="../media/image3.pn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7.xml"/><Relationship Id="rId1"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8.xml"/><Relationship Id="rId1" Type="http://schemas.openxmlformats.org/officeDocument/2006/relationships/image" Target="../media/image3.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9.xml"/><Relationship Id="rId1" Type="http://schemas.openxmlformats.org/officeDocument/2006/relationships/image" Target="../media/image3.pn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0.xml"/><Relationship Id="rId1" Type="http://schemas.openxmlformats.org/officeDocument/2006/relationships/image" Target="../media/image3.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1.xml"/><Relationship Id="rId1" Type="http://schemas.openxmlformats.org/officeDocument/2006/relationships/image" Target="../media/image3.png"/></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2.xml"/><Relationship Id="rId1" Type="http://schemas.openxmlformats.org/officeDocument/2006/relationships/image" Target="../media/image3.png"/></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3.xml"/><Relationship Id="rId1" Type="http://schemas.openxmlformats.org/officeDocument/2006/relationships/image" Target="../media/image3.png"/></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4.xml"/><Relationship Id="rId1" Type="http://schemas.openxmlformats.org/officeDocument/2006/relationships/image" Target="../media/image3.png"/></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5.xml"/><Relationship Id="rId1" Type="http://schemas.openxmlformats.org/officeDocument/2006/relationships/image" Target="../media/image3.png"/></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6.xml"/><Relationship Id="rId1" Type="http://schemas.openxmlformats.org/officeDocument/2006/relationships/image" Target="../media/image3.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7.xml"/><Relationship Id="rId1" Type="http://schemas.openxmlformats.org/officeDocument/2006/relationships/image" Target="../media/image3.png"/></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8.xml"/><Relationship Id="rId1" Type="http://schemas.openxmlformats.org/officeDocument/2006/relationships/image" Target="../media/image3.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9.xml"/><Relationship Id="rId1" Type="http://schemas.openxmlformats.org/officeDocument/2006/relationships/image" Target="../media/image3.png"/></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0.xml"/><Relationship Id="rId1" Type="http://schemas.openxmlformats.org/officeDocument/2006/relationships/image" Target="../media/image3.png"/></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1.xml"/><Relationship Id="rId1" Type="http://schemas.openxmlformats.org/officeDocument/2006/relationships/image" Target="../media/image3.png"/></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2.xml"/><Relationship Id="rId1" Type="http://schemas.openxmlformats.org/officeDocument/2006/relationships/image" Target="../media/image3.png"/></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3.xml"/><Relationship Id="rId1" Type="http://schemas.openxmlformats.org/officeDocument/2006/relationships/image" Target="../media/image3.png"/></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4.xml"/><Relationship Id="rId1" Type="http://schemas.openxmlformats.org/officeDocument/2006/relationships/image" Target="../media/image3.png"/></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5.xml"/><Relationship Id="rId1"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4.xml"/><Relationship Id="rId1" Type="http://schemas.openxmlformats.org/officeDocument/2006/relationships/image" Target="../media/image3.png"/></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6.xml"/><Relationship Id="rId1" Type="http://schemas.openxmlformats.org/officeDocument/2006/relationships/image" Target="../media/image3.png"/></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7.xml"/><Relationship Id="rId1" Type="http://schemas.openxmlformats.org/officeDocument/2006/relationships/image" Target="../media/image3.png"/></Relationships>
</file>

<file path=ppt/slides/_rels/slide4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8.xml"/><Relationship Id="rId1" Type="http://schemas.openxmlformats.org/officeDocument/2006/relationships/image" Target="../media/image3.png"/></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9.xml"/><Relationship Id="rId1" Type="http://schemas.openxmlformats.org/officeDocument/2006/relationships/image" Target="../media/image3.png"/></Relationships>
</file>

<file path=ppt/slides/_rels/slide4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0.xml"/><Relationship Id="rId1" Type="http://schemas.openxmlformats.org/officeDocument/2006/relationships/image" Target="../media/image3.png"/></Relationships>
</file>

<file path=ppt/slides/_rels/slide4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1.xml"/><Relationship Id="rId1" Type="http://schemas.openxmlformats.org/officeDocument/2006/relationships/image" Target="../media/image3.png"/></Relationships>
</file>

<file path=ppt/slides/_rels/slide4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2.xml"/><Relationship Id="rId1" Type="http://schemas.openxmlformats.org/officeDocument/2006/relationships/image" Target="../media/image3.png"/></Relationships>
</file>

<file path=ppt/slides/_rels/slide4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3.xml"/><Relationship Id="rId1" Type="http://schemas.openxmlformats.org/officeDocument/2006/relationships/image" Target="../media/image3.png"/></Relationships>
</file>

<file path=ppt/slides/_rels/slide4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4.xml"/><Relationship Id="rId1"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5.xml"/><Relationship Id="rId1" Type="http://schemas.openxmlformats.org/officeDocument/2006/relationships/image" Target="../media/image3.png"/></Relationships>
</file>

<file path=ppt/slides/_rels/slide5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5.xml"/><Relationship Id="rId1" Type="http://schemas.openxmlformats.org/officeDocument/2006/relationships/image" Target="../media/image3.png"/></Relationships>
</file>

<file path=ppt/slides/_rels/slide5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6.xml"/><Relationship Id="rId1" Type="http://schemas.openxmlformats.org/officeDocument/2006/relationships/image" Target="../media/image3.png"/></Relationships>
</file>

<file path=ppt/slides/_rels/slide5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7.xml"/><Relationship Id="rId1" Type="http://schemas.openxmlformats.org/officeDocument/2006/relationships/image" Target="../media/image3.png"/></Relationships>
</file>

<file path=ppt/slides/_rels/slide5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8.xml"/><Relationship Id="rId1" Type="http://schemas.openxmlformats.org/officeDocument/2006/relationships/image" Target="../media/image3.png"/></Relationships>
</file>

<file path=ppt/slides/_rels/slide5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9.xml"/><Relationship Id="rId1" Type="http://schemas.openxmlformats.org/officeDocument/2006/relationships/image" Target="../media/image3.png"/></Relationships>
</file>

<file path=ppt/slides/_rels/slide5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10.xml"/><Relationship Id="rId1" Type="http://schemas.openxmlformats.org/officeDocument/2006/relationships/image" Target="../media/image3.png"/></Relationships>
</file>

<file path=ppt/slides/_rels/slide5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11.xml"/><Relationship Id="rId1" Type="http://schemas.openxmlformats.org/officeDocument/2006/relationships/image" Target="../media/image3.png"/></Relationships>
</file>

<file path=ppt/slides/_rels/slide5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12.xml"/><Relationship Id="rId1"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6.xml"/><Relationship Id="rId1"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7.xml"/><Relationship Id="rId1"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8.xml"/><Relationship Id="rId1"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9.xml"/><Relationship Id="rId1"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文本框 4"/>
          <p:cNvSpPr txBox="1"/>
          <p:nvPr/>
        </p:nvSpPr>
        <p:spPr>
          <a:xfrm>
            <a:off x="3064510" y="5417185"/>
            <a:ext cx="6063615" cy="645160"/>
          </a:xfrm>
          <a:prstGeom prst="rect">
            <a:avLst/>
          </a:prstGeom>
          <a:noFill/>
        </p:spPr>
        <p:txBody>
          <a:bodyPr wrap="square" rtlCol="0">
            <a:spAutoFit/>
          </a:bodyPr>
          <a:p>
            <a:pPr indent="0" algn="ctr" fontAlgn="auto">
              <a:lnSpc>
                <a:spcPct val="150000"/>
              </a:lnSpc>
            </a:pPr>
            <a:r>
              <a:rPr lang="zh-CN" altLang="en-US" sz="2400" b="1">
                <a:solidFill>
                  <a:schemeClr val="bg1"/>
                </a:solidFill>
                <a:latin typeface="黑体" panose="02010609060101010101" charset="-122"/>
                <a:ea typeface="黑体" panose="02010609060101010101" charset="-122"/>
                <a:cs typeface="黑体" panose="02010609060101010101" charset="-122"/>
              </a:rPr>
              <a:t>高中政治</a:t>
            </a:r>
            <a:r>
              <a:rPr lang="en-US" altLang="zh-CN" sz="2400" b="1">
                <a:solidFill>
                  <a:schemeClr val="bg1"/>
                </a:solidFill>
                <a:latin typeface="黑体" panose="02010609060101010101" charset="-122"/>
                <a:ea typeface="黑体" panose="02010609060101010101" charset="-122"/>
                <a:cs typeface="黑体" panose="02010609060101010101" charset="-122"/>
              </a:rPr>
              <a:t> </a:t>
            </a:r>
            <a:r>
              <a:rPr lang="zh-CN" altLang="en-US" sz="2400" b="1">
                <a:solidFill>
                  <a:schemeClr val="bg1"/>
                </a:solidFill>
                <a:latin typeface="黑体" panose="02010609060101010101" charset="-122"/>
                <a:ea typeface="黑体" panose="02010609060101010101" charset="-122"/>
                <a:cs typeface="黑体" panose="02010609060101010101" charset="-122"/>
              </a:rPr>
              <a:t>必修</a:t>
            </a:r>
            <a:r>
              <a:rPr lang="en-US" altLang="zh-CN" sz="2400" b="1">
                <a:solidFill>
                  <a:schemeClr val="bg1"/>
                </a:solidFill>
                <a:latin typeface="黑体" panose="02010609060101010101" charset="-122"/>
                <a:ea typeface="黑体" panose="02010609060101010101" charset="-122"/>
                <a:cs typeface="黑体" panose="02010609060101010101" charset="-122"/>
              </a:rPr>
              <a:t>3</a:t>
            </a:r>
            <a:r>
              <a:rPr lang="en-US" altLang="zh-CN" sz="2400" b="1">
                <a:solidFill>
                  <a:schemeClr val="bg1"/>
                </a:solidFill>
                <a:latin typeface="黑体" panose="02010609060101010101" charset="-122"/>
                <a:ea typeface="黑体" panose="02010609060101010101" charset="-122"/>
                <a:cs typeface="黑体" panose="02010609060101010101" charset="-122"/>
              </a:rPr>
              <a:t> </a:t>
            </a:r>
            <a:r>
              <a:rPr lang="zh-CN" altLang="en-US" sz="2400" b="1">
                <a:solidFill>
                  <a:schemeClr val="bg1"/>
                </a:solidFill>
                <a:latin typeface="黑体" panose="02010609060101010101" charset="-122"/>
                <a:ea typeface="黑体" panose="02010609060101010101" charset="-122"/>
                <a:cs typeface="黑体" panose="02010609060101010101" charset="-122"/>
              </a:rPr>
              <a:t>政治</a:t>
            </a:r>
            <a:r>
              <a:rPr lang="zh-CN" altLang="en-US" sz="2400" b="1">
                <a:solidFill>
                  <a:schemeClr val="bg1"/>
                </a:solidFill>
                <a:latin typeface="黑体" panose="02010609060101010101" charset="-122"/>
                <a:ea typeface="黑体" panose="02010609060101010101" charset="-122"/>
                <a:cs typeface="黑体" panose="02010609060101010101" charset="-122"/>
              </a:rPr>
              <a:t>与法治</a:t>
            </a:r>
            <a:endParaRPr lang="zh-CN" altLang="en-US" sz="2400" b="1">
              <a:solidFill>
                <a:schemeClr val="bg1"/>
              </a:solidFill>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_2_BD#3712956c5.fixed?pid=bb9bf6be7&amp;color=255,255,255&amp;vtp=1&amp;bbb=1"/>
          <p:cNvSpPr/>
          <p:nvPr/>
        </p:nvSpPr>
        <p:spPr>
          <a:xfrm>
            <a:off x="3175" y="1925955"/>
            <a:ext cx="12188952" cy="649224"/>
          </a:xfrm>
          <a:prstGeom prst="rect">
            <a:avLst/>
          </a:prstGeom>
          <a:noFill/>
        </p:spPr>
        <p:txBody>
          <a:bodyPr wrap="none" lIns="0" tIns="0" rIns="0" bIns="0" rtlCol="0" anchor="ctr"/>
          <a:lstStyle/>
          <a:p>
            <a:pPr algn="ctr" latinLnBrk="1">
              <a:lnSpc>
                <a:spcPts val="4000"/>
              </a:lnSpc>
            </a:pPr>
            <a:r>
              <a:rPr lang="zh-CN" sz="3200" b="1" i="0" dirty="0">
                <a:solidFill>
                  <a:srgbClr val="DE69A3"/>
                </a:solidFill>
                <a:latin typeface="微软雅黑" panose="020B0503020204020204" charset="-122"/>
                <a:ea typeface="微软雅黑" panose="020B0503020204020204" charset="-122"/>
                <a:cs typeface="微软雅黑" panose="020B0503020204020204" pitchFamily="34" charset="-120"/>
              </a:rPr>
              <a:t>能力上分</a:t>
            </a:r>
            <a:endParaRPr lang="zh-CN" sz="3200" b="1" i="0" dirty="0">
              <a:solidFill>
                <a:srgbClr val="DE69A3"/>
              </a:solidFill>
              <a:latin typeface="微软雅黑" panose="020B0503020204020204" charset="-122"/>
              <a:ea typeface="微软雅黑" panose="020B0503020204020204" charset="-122"/>
              <a:cs typeface="微软雅黑" panose="020B0503020204020204" pitchFamily="34" charset="-120"/>
            </a:endParaRPr>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6290" y="1116330"/>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rPr>
              <a:t>1.</a:t>
            </a:r>
            <a:r>
              <a:rPr lang="zh-CN" altLang="en-US">
                <a:latin typeface="黑体" panose="02010609060101010101" charset="-122"/>
                <a:ea typeface="黑体" panose="02010609060101010101" charset="-122"/>
              </a:rPr>
              <a:t>党的文化领导权是指中国共产党在社会主义文化建设中居于领导地位。坚持党的文化领导权，必然要把党的全面领导贯彻和体现到理论舆论、文化文艺、内宣外宣、网上网下等宣传思想文化工作的各方面和全过程。这是基于（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坚持党的文化领导权就能推动我们党不断发展壮大</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坚持党的全面领导是做好宣传思想文化工作的根本保证</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中国共产党是决定国家前途和命运的根本力量</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意识形态工作事关国家长治久安、民族凝聚力和向心力</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3156585" y="185420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C</a:t>
            </a:r>
            <a:endParaRPr lang="en-US" altLang="zh-CN">
              <a:solidFill>
                <a:srgbClr val="FF0000"/>
              </a:solidFill>
              <a:latin typeface="黑体" panose="02010609060101010101" charset="-122"/>
              <a:ea typeface="黑体" panose="02010609060101010101" charset="-122"/>
            </a:endParaRPr>
          </a:p>
        </p:txBody>
      </p:sp>
      <p:sp>
        <p:nvSpPr>
          <p:cNvPr id="5" name="文本框 4"/>
          <p:cNvSpPr txBox="1"/>
          <p:nvPr/>
        </p:nvSpPr>
        <p:spPr>
          <a:xfrm>
            <a:off x="795655" y="4518660"/>
            <a:ext cx="10660380" cy="1565910"/>
          </a:xfrm>
          <a:prstGeom prst="rect">
            <a:avLst/>
          </a:prstGeom>
          <a:noFill/>
        </p:spPr>
        <p:txBody>
          <a:bodyPr wrap="square" rtlCol="0" anchor="t">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sym typeface="+mn-ea"/>
              </a:rPr>
              <a:t>【解析】本题考查坚持和加强党的领导。意识形态工作事关党的前途命运，事关国家长治久安，事关民族凝聚力和向心力，坚持党的全面领导是做好宣传思想文化工作的根本保证，党的先进性决定思想文化的人民性与进步性，党领导人民创造的文化也必然沿着为社会主义服务、为人民服务的方向发展，所以必须把党的全面领导贯彻和体现到宣传思想文化工作的各方面和全过程，</a:t>
            </a:r>
            <a:r>
              <a:rPr lang="en-US" altLang="en-US" sz="1600">
                <a:latin typeface="黑体" panose="02010609060101010101" charset="-122"/>
                <a:ea typeface="黑体" panose="02010609060101010101" charset="-122"/>
                <a:cs typeface="黑体" panose="02010609060101010101" charset="-122"/>
                <a:sym typeface="+mn-ea"/>
              </a:rPr>
              <a:t>②④</a:t>
            </a:r>
            <a:r>
              <a:rPr lang="zh-CN" altLang="en-US" sz="1600">
                <a:latin typeface="黑体" panose="02010609060101010101" charset="-122"/>
                <a:ea typeface="黑体" panose="02010609060101010101" charset="-122"/>
                <a:cs typeface="黑体" panose="02010609060101010101" charset="-122"/>
                <a:sym typeface="+mn-ea"/>
              </a:rPr>
              <a:t>符合题意。坚持党的文化领导权就能推动我们党不断发展壮大的说法过于绝对，</a:t>
            </a:r>
            <a:r>
              <a:rPr lang="en-US" altLang="en-US" sz="1600">
                <a:latin typeface="黑体" panose="02010609060101010101" charset="-122"/>
                <a:ea typeface="黑体" panose="02010609060101010101" charset="-122"/>
                <a:cs typeface="黑体" panose="02010609060101010101" charset="-122"/>
                <a:sym typeface="+mn-ea"/>
              </a:rPr>
              <a:t>①</a:t>
            </a:r>
            <a:r>
              <a:rPr lang="zh-CN" altLang="en-US" sz="1600">
                <a:latin typeface="黑体" panose="02010609060101010101" charset="-122"/>
                <a:ea typeface="黑体" panose="02010609060101010101" charset="-122"/>
                <a:cs typeface="黑体" panose="02010609060101010101" charset="-122"/>
                <a:sym typeface="+mn-ea"/>
              </a:rPr>
              <a:t>排除。人民群众是决定党和国家前途命运的根本力量，</a:t>
            </a:r>
            <a:r>
              <a:rPr lang="en-US" altLang="en-US" sz="1600">
                <a:latin typeface="黑体" panose="02010609060101010101" charset="-122"/>
                <a:ea typeface="黑体" panose="02010609060101010101" charset="-122"/>
                <a:cs typeface="黑体" panose="02010609060101010101" charset="-122"/>
                <a:sym typeface="+mn-ea"/>
              </a:rPr>
              <a:t>③</a:t>
            </a:r>
            <a:r>
              <a:rPr lang="zh-CN" altLang="en-US" sz="1600">
                <a:latin typeface="黑体" panose="02010609060101010101" charset="-122"/>
                <a:ea typeface="黑体" panose="02010609060101010101" charset="-122"/>
                <a:cs typeface="黑体" panose="02010609060101010101" charset="-122"/>
                <a:sym typeface="+mn-ea"/>
              </a:rPr>
              <a:t>不选。</a:t>
            </a:r>
            <a:r>
              <a:rPr lang="zh-CN" altLang="en-US" sz="1600">
                <a:latin typeface="黑体" panose="02010609060101010101" charset="-122"/>
                <a:ea typeface="黑体" panose="02010609060101010101" charset="-122"/>
                <a:cs typeface="黑体" panose="02010609060101010101" charset="-122"/>
                <a:sym typeface="+mn-ea"/>
              </a:rPr>
              <a:t>　</a:t>
            </a:r>
            <a:endParaRPr lang="zh-CN" altLang="en-US" sz="1600">
              <a:latin typeface="黑体" panose="02010609060101010101" charset="-122"/>
              <a:ea typeface="黑体" panose="02010609060101010101" charset="-122"/>
              <a:cs typeface="黑体" panose="02010609060101010101" charset="-122"/>
              <a:sym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6290" y="1116330"/>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2.[</a:t>
            </a:r>
            <a:r>
              <a:rPr lang="zh-CN" altLang="en-US">
                <a:latin typeface="仿宋" panose="02010609060101010101" charset="-122"/>
                <a:ea typeface="仿宋" panose="02010609060101010101" charset="-122"/>
                <a:cs typeface="仿宋" panose="02010609060101010101" charset="-122"/>
              </a:rPr>
              <a:t>山东济宁</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高一期末</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遵义会议在党的生死攸关之际召开，挽救了党、挽救了红军、挽救了中国革命。这段峥嵘岁月深刻昭示：领导中国革命取得成功，必须有一个在实践中形成的坚强的中央领导集体及其核心，必须独立自主地从中国国情出发走自己的路。今天，传承弘扬遵义会议精神必须（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坚持以马克思主义中国化时代化创新成果为指引</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增强</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两个维护</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的思想自觉、政治自觉、行动自觉</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发扬敢于斗争的革命传统，迈向第一个百年奋斗目标</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以党的自我革命引领社会革命，应对社会基本矛盾变化</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10241280" y="184531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A</a:t>
            </a:r>
            <a:endParaRPr lang="en-US" altLang="zh-CN">
              <a:solidFill>
                <a:srgbClr val="FF0000"/>
              </a:solidFill>
              <a:latin typeface="黑体" panose="02010609060101010101" charset="-122"/>
              <a:ea typeface="黑体" panose="02010609060101010101" charset="-122"/>
            </a:endParaRPr>
          </a:p>
        </p:txBody>
      </p:sp>
      <p:sp>
        <p:nvSpPr>
          <p:cNvPr id="5" name="文本框 4"/>
          <p:cNvSpPr txBox="1"/>
          <p:nvPr/>
        </p:nvSpPr>
        <p:spPr>
          <a:xfrm>
            <a:off x="796290" y="4305935"/>
            <a:ext cx="10660380" cy="1861185"/>
          </a:xfrm>
          <a:prstGeom prst="rect">
            <a:avLst/>
          </a:prstGeom>
          <a:noFill/>
        </p:spPr>
        <p:txBody>
          <a:bodyPr wrap="square" rtlCol="0" anchor="t">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sym typeface="+mn-ea"/>
              </a:rPr>
              <a:t>【解析】本题考查新时代坚持和加强党的全面领导的要求。遵义会议这段峥嵘岁月深刻昭示领导中国革命取得成功必须独立自主地从中国国情出发走自己的路。今天，传承弘扬遵义会议精神必须坚持以马克思主义中国化时代化创新成果为指引，</a:t>
            </a:r>
            <a:r>
              <a:rPr lang="en-US" altLang="en-US" sz="1600">
                <a:latin typeface="黑体" panose="02010609060101010101" charset="-122"/>
                <a:ea typeface="黑体" panose="02010609060101010101" charset="-122"/>
                <a:cs typeface="黑体" panose="02010609060101010101" charset="-122"/>
                <a:sym typeface="+mn-ea"/>
              </a:rPr>
              <a:t>①</a:t>
            </a:r>
            <a:r>
              <a:rPr lang="zh-CN" altLang="en-US" sz="1600">
                <a:latin typeface="黑体" panose="02010609060101010101" charset="-122"/>
                <a:ea typeface="黑体" panose="02010609060101010101" charset="-122"/>
                <a:cs typeface="黑体" panose="02010609060101010101" charset="-122"/>
                <a:sym typeface="+mn-ea"/>
              </a:rPr>
              <a:t>正确。遵义会议在党的生死攸关之际召开，挽救了党、挽救了红军、挽救了中国革命。这段峥嵘岁月深刻昭示：领导中国革命取得成功，必须有一个在实践中形成的坚强的中央领导集体及其核心。今天，传承弘扬遵义会议精神必须增强</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两个维护</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的思想自觉、政治自觉、行动自觉，</a:t>
            </a:r>
            <a:r>
              <a:rPr lang="en-US" altLang="en-US" sz="1600">
                <a:latin typeface="黑体" panose="02010609060101010101" charset="-122"/>
                <a:ea typeface="黑体" panose="02010609060101010101" charset="-122"/>
                <a:cs typeface="黑体" panose="02010609060101010101" charset="-122"/>
                <a:sym typeface="+mn-ea"/>
              </a:rPr>
              <a:t>②</a:t>
            </a:r>
            <a:r>
              <a:rPr lang="zh-CN" altLang="en-US" sz="1600">
                <a:latin typeface="黑体" panose="02010609060101010101" charset="-122"/>
                <a:ea typeface="黑体" panose="02010609060101010101" charset="-122"/>
                <a:cs typeface="黑体" panose="02010609060101010101" charset="-122"/>
                <a:sym typeface="+mn-ea"/>
              </a:rPr>
              <a:t>正确。第一个百年奋斗目标已经实现，我国正在迈向第二个百年奋斗目标，</a:t>
            </a:r>
            <a:r>
              <a:rPr lang="en-US" altLang="en-US" sz="1600">
                <a:latin typeface="黑体" panose="02010609060101010101" charset="-122"/>
                <a:ea typeface="黑体" panose="02010609060101010101" charset="-122"/>
                <a:cs typeface="黑体" panose="02010609060101010101" charset="-122"/>
                <a:sym typeface="+mn-ea"/>
              </a:rPr>
              <a:t>③</a:t>
            </a:r>
            <a:r>
              <a:rPr lang="zh-CN" altLang="en-US" sz="1600">
                <a:latin typeface="黑体" panose="02010609060101010101" charset="-122"/>
                <a:ea typeface="黑体" panose="02010609060101010101" charset="-122"/>
                <a:cs typeface="黑体" panose="02010609060101010101" charset="-122"/>
                <a:sym typeface="+mn-ea"/>
              </a:rPr>
              <a:t>错误。我国的社会基本矛盾没有变化，</a:t>
            </a:r>
            <a:r>
              <a:rPr lang="en-US" altLang="en-US" sz="1600">
                <a:latin typeface="黑体" panose="02010609060101010101" charset="-122"/>
                <a:ea typeface="黑体" panose="02010609060101010101" charset="-122"/>
                <a:cs typeface="黑体" panose="02010609060101010101" charset="-122"/>
                <a:sym typeface="+mn-ea"/>
              </a:rPr>
              <a:t>④</a:t>
            </a:r>
            <a:r>
              <a:rPr lang="zh-CN" altLang="en-US" sz="1600">
                <a:latin typeface="黑体" panose="02010609060101010101" charset="-122"/>
                <a:ea typeface="黑体" panose="02010609060101010101" charset="-122"/>
                <a:cs typeface="黑体" panose="02010609060101010101" charset="-122"/>
                <a:sym typeface="+mn-ea"/>
              </a:rPr>
              <a:t>错误。</a:t>
            </a:r>
            <a:endParaRPr lang="zh-CN" altLang="en-US" sz="1600">
              <a:latin typeface="黑体" panose="02010609060101010101" charset="-122"/>
              <a:ea typeface="黑体" panose="02010609060101010101" charset="-122"/>
              <a:cs typeface="黑体" panose="02010609060101010101" charset="-122"/>
              <a:sym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6290" y="1116330"/>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3.[</a:t>
            </a:r>
            <a:r>
              <a:rPr lang="zh-CN" altLang="en-US">
                <a:latin typeface="仿宋" panose="02010609060101010101" charset="-122"/>
                <a:ea typeface="仿宋" panose="02010609060101010101" charset="-122"/>
                <a:cs typeface="仿宋" panose="02010609060101010101" charset="-122"/>
              </a:rPr>
              <a:t>天津南开中学</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高一期末</a:t>
            </a:r>
            <a:r>
              <a:rPr lang="en-US" altLang="zh-CN">
                <a:latin typeface="仿宋" panose="02010609060101010101" charset="-122"/>
                <a:ea typeface="仿宋" panose="02010609060101010101" charset="-122"/>
                <a:cs typeface="仿宋" panose="02010609060101010101" charset="-122"/>
              </a:rPr>
              <a:t>]</a:t>
            </a:r>
            <a:r>
              <a:rPr lang="en-US" altLang="zh-CN">
                <a:latin typeface="黑体" panose="02010609060101010101" charset="-122"/>
                <a:ea typeface="黑体" panose="02010609060101010101" charset="-122"/>
              </a:rPr>
              <a:t>70</a:t>
            </a:r>
            <a:r>
              <a:rPr lang="zh-CN" altLang="en-US">
                <a:latin typeface="黑体" panose="02010609060101010101" charset="-122"/>
                <a:ea typeface="黑体" panose="02010609060101010101" charset="-122"/>
              </a:rPr>
              <a:t>多年来，中国共产党团结带领全国各族人民不懈奋斗，使中国从积贫积弱、一穷二白到全面建成小康社会、稳步迈向共同富裕，从</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落后时代</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到</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赶上时代</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再到</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引领时代</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，走出一条通往现代化的全新道路，以崭新姿态屹立于世界舞台。这一发展（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取决于党对我国社会主义建设经验的深刻总结</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彰显了马克思主义中国化时代化理论成果的实践伟力</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说明中华民族实现了从站起来、富起来到强起来的伟大飞跃</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印证了党的领导是办好中国事情的根本政治保证</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②④</a:t>
            </a:r>
            <a:endParaRPr lang="en-US" altLang="en-US">
              <a:latin typeface="黑体" panose="02010609060101010101" charset="-122"/>
              <a:ea typeface="黑体" panose="02010609060101010101" charset="-122"/>
            </a:endParaRPr>
          </a:p>
        </p:txBody>
      </p:sp>
      <p:sp>
        <p:nvSpPr>
          <p:cNvPr id="4" name="文本框 3"/>
          <p:cNvSpPr txBox="1"/>
          <p:nvPr/>
        </p:nvSpPr>
        <p:spPr>
          <a:xfrm>
            <a:off x="9335770" y="183451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D</a:t>
            </a:r>
            <a:endParaRPr lang="en-US" altLang="zh-CN">
              <a:solidFill>
                <a:srgbClr val="FF0000"/>
              </a:solidFill>
              <a:latin typeface="黑体" panose="02010609060101010101" charset="-122"/>
              <a:ea typeface="黑体" panose="02010609060101010101" charset="-122"/>
            </a:endParaRPr>
          </a:p>
        </p:txBody>
      </p:sp>
      <p:sp>
        <p:nvSpPr>
          <p:cNvPr id="5" name="文本框 4"/>
          <p:cNvSpPr txBox="1"/>
          <p:nvPr/>
        </p:nvSpPr>
        <p:spPr>
          <a:xfrm>
            <a:off x="795655" y="4422140"/>
            <a:ext cx="10660380" cy="1565910"/>
          </a:xfrm>
          <a:prstGeom prst="rect">
            <a:avLst/>
          </a:prstGeom>
          <a:noFill/>
        </p:spPr>
        <p:txBody>
          <a:bodyPr wrap="square" rtlCol="0" anchor="t">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sym typeface="+mn-ea"/>
              </a:rPr>
              <a:t>【解析】本题考查党的领导的重要性。党对社会主义建设经验的深刻总结有助于我国的发展，但</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取决于</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表述错误，</a:t>
            </a:r>
            <a:r>
              <a:rPr lang="en-US" altLang="en-US" sz="1600">
                <a:latin typeface="黑体" panose="02010609060101010101" charset="-122"/>
                <a:ea typeface="黑体" panose="02010609060101010101" charset="-122"/>
                <a:cs typeface="黑体" panose="02010609060101010101" charset="-122"/>
                <a:sym typeface="+mn-ea"/>
              </a:rPr>
              <a:t>①</a:t>
            </a:r>
            <a:r>
              <a:rPr lang="zh-CN" altLang="en-US" sz="1600">
                <a:latin typeface="黑体" panose="02010609060101010101" charset="-122"/>
                <a:ea typeface="黑体" panose="02010609060101010101" charset="-122"/>
                <a:cs typeface="黑体" panose="02010609060101010101" charset="-122"/>
                <a:sym typeface="+mn-ea"/>
              </a:rPr>
              <a:t>不选。新中国成立以来，中国共产党坚持把马克思主义作为立党立国、兴党兴国的根本指导思想，不断推进马克思主义中国化时代化，带领人民不懈奋斗，创造了历史伟业，实现了巨大发展，这一发展彰显了马克思主义中国化时代化理论成果的实践伟力，印证了中国共产党的领导是办好中国事情的根本政治保证，</a:t>
            </a:r>
            <a:r>
              <a:rPr lang="en-US" altLang="en-US" sz="1600">
                <a:latin typeface="黑体" panose="02010609060101010101" charset="-122"/>
                <a:ea typeface="黑体" panose="02010609060101010101" charset="-122"/>
                <a:cs typeface="黑体" panose="02010609060101010101" charset="-122"/>
                <a:sym typeface="+mn-ea"/>
              </a:rPr>
              <a:t>②④</a:t>
            </a:r>
            <a:r>
              <a:rPr lang="zh-CN" altLang="en-US" sz="1600">
                <a:latin typeface="黑体" panose="02010609060101010101" charset="-122"/>
                <a:ea typeface="黑体" panose="02010609060101010101" charset="-122"/>
                <a:cs typeface="黑体" panose="02010609060101010101" charset="-122"/>
                <a:sym typeface="+mn-ea"/>
              </a:rPr>
              <a:t>正确。进入新时代，中华民族迎来了从站起来、富起来到强起来的伟大飞跃，而不是</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实现了</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a:t>
            </a:r>
            <a:r>
              <a:rPr lang="en-US" altLang="en-US" sz="1600">
                <a:latin typeface="黑体" panose="02010609060101010101" charset="-122"/>
                <a:ea typeface="黑体" panose="02010609060101010101" charset="-122"/>
                <a:cs typeface="黑体" panose="02010609060101010101" charset="-122"/>
                <a:sym typeface="+mn-ea"/>
              </a:rPr>
              <a:t>③</a:t>
            </a:r>
            <a:r>
              <a:rPr lang="zh-CN" altLang="en-US" sz="1600">
                <a:latin typeface="黑体" panose="02010609060101010101" charset="-122"/>
                <a:ea typeface="黑体" panose="02010609060101010101" charset="-122"/>
                <a:cs typeface="黑体" panose="02010609060101010101" charset="-122"/>
                <a:sym typeface="+mn-ea"/>
              </a:rPr>
              <a:t>不选。</a:t>
            </a:r>
            <a:r>
              <a:rPr lang="zh-CN" altLang="en-US" sz="1600">
                <a:latin typeface="黑体" panose="02010609060101010101" charset="-122"/>
                <a:ea typeface="黑体" panose="02010609060101010101" charset="-122"/>
                <a:cs typeface="黑体" panose="02010609060101010101" charset="-122"/>
                <a:sym typeface="+mn-ea"/>
              </a:rPr>
              <a:t>　</a:t>
            </a:r>
            <a:endParaRPr lang="zh-CN" altLang="en-US" sz="1600">
              <a:latin typeface="黑体" panose="02010609060101010101" charset="-122"/>
              <a:ea typeface="黑体" panose="02010609060101010101" charset="-122"/>
              <a:cs typeface="黑体" panose="02010609060101010101" charset="-122"/>
              <a:sym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4" name="文本框 3"/>
          <p:cNvSpPr txBox="1"/>
          <p:nvPr/>
        </p:nvSpPr>
        <p:spPr>
          <a:xfrm>
            <a:off x="1029335" y="1157605"/>
            <a:ext cx="10276840" cy="3707765"/>
          </a:xfrm>
          <a:prstGeom prst="rect">
            <a:avLst/>
          </a:prstGeom>
          <a:noFill/>
        </p:spPr>
        <p:txBody>
          <a:bodyPr wrap="square" rtlCol="0">
            <a:noAutofit/>
          </a:bodyPr>
          <a:p>
            <a:pPr indent="0" algn="just" fontAlgn="auto">
              <a:lnSpc>
                <a:spcPct val="150000"/>
              </a:lnSpc>
            </a:pPr>
            <a:r>
              <a:rPr lang="en-US" altLang="zh-CN">
                <a:latin typeface="仿宋" panose="02010609060101010101" charset="-122"/>
                <a:ea typeface="仿宋" panose="02010609060101010101" charset="-122"/>
                <a:cs typeface="仿宋" panose="02010609060101010101" charset="-122"/>
              </a:rPr>
              <a:t>4.[</a:t>
            </a:r>
            <a:r>
              <a:rPr lang="zh-CN" altLang="en-US">
                <a:latin typeface="仿宋" panose="02010609060101010101" charset="-122"/>
                <a:ea typeface="仿宋" panose="02010609060101010101" charset="-122"/>
                <a:cs typeface="仿宋" panose="02010609060101010101" charset="-122"/>
              </a:rPr>
              <a:t>四川德阳</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高一期中</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阅读材料，完成下列要求。</a:t>
            </a:r>
            <a:endParaRPr lang="zh-CN" altLang="en-US">
              <a:latin typeface="黑体" panose="02010609060101010101" charset="-122"/>
              <a:ea typeface="黑体" panose="02010609060101010101" charset="-122"/>
            </a:endParaRPr>
          </a:p>
          <a:p>
            <a:pPr indent="0" algn="just" fontAlgn="auto">
              <a:lnSpc>
                <a:spcPct val="150000"/>
              </a:lnSpc>
            </a:pPr>
            <a:r>
              <a:rPr lang="en-US" altLang="zh-CN">
                <a:latin typeface="楷体" panose="02010609060101010101" charset="-122"/>
                <a:ea typeface="楷体" panose="02010609060101010101" charset="-122"/>
                <a:cs typeface="楷体" panose="02010609060101010101" charset="-122"/>
              </a:rPr>
              <a:t>    2025</a:t>
            </a:r>
            <a:r>
              <a:rPr lang="zh-CN" altLang="en-US">
                <a:latin typeface="楷体" panose="02010609060101010101" charset="-122"/>
                <a:ea typeface="楷体" panose="02010609060101010101" charset="-122"/>
                <a:cs typeface="楷体" panose="02010609060101010101" charset="-122"/>
              </a:rPr>
              <a:t>年</a:t>
            </a:r>
            <a:r>
              <a:rPr lang="en-US" altLang="zh-CN">
                <a:latin typeface="楷体" panose="02010609060101010101" charset="-122"/>
                <a:ea typeface="楷体" panose="02010609060101010101" charset="-122"/>
                <a:cs typeface="楷体" panose="02010609060101010101" charset="-122"/>
              </a:rPr>
              <a:t>4</a:t>
            </a:r>
            <a:r>
              <a:rPr lang="zh-CN" altLang="en-US">
                <a:latin typeface="楷体" panose="02010609060101010101" charset="-122"/>
                <a:ea typeface="楷体" panose="02010609060101010101" charset="-122"/>
                <a:cs typeface="楷体" panose="02010609060101010101" charset="-122"/>
              </a:rPr>
              <a:t>月</a:t>
            </a:r>
            <a:r>
              <a:rPr lang="en-US" altLang="zh-CN">
                <a:latin typeface="楷体" panose="02010609060101010101" charset="-122"/>
                <a:ea typeface="楷体" panose="02010609060101010101" charset="-122"/>
                <a:cs typeface="楷体" panose="02010609060101010101" charset="-122"/>
              </a:rPr>
              <a:t>30</a:t>
            </a:r>
            <a:r>
              <a:rPr lang="zh-CN" altLang="en-US">
                <a:latin typeface="楷体" panose="02010609060101010101" charset="-122"/>
                <a:ea typeface="楷体" panose="02010609060101010101" charset="-122"/>
                <a:cs typeface="楷体" panose="02010609060101010101" charset="-122"/>
              </a:rPr>
              <a:t>日，习近平总书记主持召开部分省区市</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十五五</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时期经济社会发展座谈会时强调，各地区谋划</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十五五</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时期经济社会发展，要在全国大局中精准定位，加强规划衔接。要深入调查研究，坚持目标导向和问题导向相统一，在确定发展思路和战略举措时注重体现自身特色、发挥比较优势。</a:t>
            </a:r>
            <a:endParaRPr lang="zh-CN" altLang="en-US">
              <a:latin typeface="楷体" panose="02010609060101010101" charset="-122"/>
              <a:ea typeface="楷体" panose="02010609060101010101" charset="-122"/>
              <a:cs typeface="楷体" panose="02010609060101010101" charset="-122"/>
            </a:endParaRPr>
          </a:p>
          <a:p>
            <a:pPr indent="0" algn="just" fontAlgn="auto">
              <a:lnSpc>
                <a:spcPct val="150000"/>
              </a:lnSpc>
            </a:pPr>
            <a:r>
              <a:rPr lang="en-US" altLang="zh-CN">
                <a:latin typeface="楷体" panose="02010609060101010101" charset="-122"/>
                <a:ea typeface="楷体" panose="02010609060101010101" charset="-122"/>
                <a:cs typeface="楷体" panose="02010609060101010101" charset="-122"/>
              </a:rPr>
              <a:t>    </a:t>
            </a:r>
            <a:r>
              <a:rPr lang="zh-CN" altLang="en-US">
                <a:latin typeface="楷体" panose="02010609060101010101" charset="-122"/>
                <a:ea typeface="楷体" panose="02010609060101010101" charset="-122"/>
                <a:cs typeface="楷体" panose="02010609060101010101" charset="-122"/>
              </a:rPr>
              <a:t>长期以来，我们在实践中形成了许多行之有效的调研方法。比如，行前学习政策文件、吃透党中央精神，对调研主题</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心中有数</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，做到带着问题下去。调研要带着感情与群众打交道，打开群众的话匣子，从而掌握真实的情况。在</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调查</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的基础上还要</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研究</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，要对调查得来的材料去粗取精、去伪存真，由此及彼、由表及里地思考分析，找到问题的本质和规律，找到解决问题的思路和办法。</a:t>
            </a:r>
            <a:endParaRPr lang="zh-CN" altLang="en-US">
              <a:latin typeface="楷体" panose="02010609060101010101" charset="-122"/>
              <a:ea typeface="楷体" panose="02010609060101010101" charset="-122"/>
              <a:cs typeface="楷体" panose="02010609060101010101" charset="-122"/>
            </a:endParaRPr>
          </a:p>
          <a:p>
            <a:pPr indent="0" algn="just" fontAlgn="auto">
              <a:lnSpc>
                <a:spcPct val="150000"/>
              </a:lnSpc>
            </a:pPr>
            <a:r>
              <a:rPr lang="zh-CN" altLang="en-US">
                <a:latin typeface="黑体" panose="02010609060101010101" charset="-122"/>
                <a:ea typeface="黑体" panose="02010609060101010101" charset="-122"/>
              </a:rPr>
              <a:t>结合材料，运用</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中国共产党的领导</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的知识，说明做好调查研究对制定</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十五五</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规划的积极意义。（</a:t>
            </a:r>
            <a:r>
              <a:rPr lang="en-US" altLang="zh-CN">
                <a:latin typeface="黑体" panose="02010609060101010101" charset="-122"/>
                <a:ea typeface="黑体" panose="02010609060101010101" charset="-122"/>
              </a:rPr>
              <a:t>9</a:t>
            </a:r>
            <a:r>
              <a:rPr lang="zh-CN" altLang="en-US">
                <a:latin typeface="黑体" panose="02010609060101010101" charset="-122"/>
                <a:ea typeface="黑体" panose="02010609060101010101" charset="-122"/>
              </a:rPr>
              <a:t>分）</a:t>
            </a:r>
            <a:endParaRPr lang="zh-CN" altLang="en-US">
              <a:latin typeface="黑体" panose="02010609060101010101" charset="-122"/>
              <a:ea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4" name="文本框 3"/>
          <p:cNvSpPr txBox="1"/>
          <p:nvPr/>
        </p:nvSpPr>
        <p:spPr>
          <a:xfrm>
            <a:off x="1240155" y="1755140"/>
            <a:ext cx="9711690" cy="3348355"/>
          </a:xfrm>
          <a:prstGeom prst="rect">
            <a:avLst/>
          </a:prstGeom>
          <a:noFill/>
        </p:spPr>
        <p:txBody>
          <a:bodyPr wrap="square" rtlCol="0">
            <a:noAutofit/>
          </a:bodyPr>
          <a:p>
            <a:pPr indent="0" fontAlgn="auto">
              <a:lnSpc>
                <a:spcPct val="150000"/>
              </a:lnSpc>
            </a:pPr>
            <a:r>
              <a:rPr lang="en-US" altLang="zh-CN">
                <a:solidFill>
                  <a:srgbClr val="FF0000"/>
                </a:solidFill>
                <a:latin typeface="黑体" panose="02010609060101010101" charset="-122"/>
                <a:ea typeface="黑体" panose="02010609060101010101" charset="-122"/>
              </a:rPr>
              <a:t> </a:t>
            </a:r>
            <a:r>
              <a:rPr lang="zh-CN" altLang="en-US">
                <a:solidFill>
                  <a:srgbClr val="FF0000"/>
                </a:solidFill>
                <a:latin typeface="黑体" panose="02010609060101010101" charset="-122"/>
                <a:ea typeface="黑体" panose="02010609060101010101" charset="-122"/>
              </a:rPr>
              <a:t>【答案】</a:t>
            </a:r>
            <a:r>
              <a:rPr lang="en-US" altLang="en-US">
                <a:solidFill>
                  <a:srgbClr val="FF0000"/>
                </a:solidFill>
                <a:latin typeface="黑体" panose="02010609060101010101" charset="-122"/>
                <a:ea typeface="黑体" panose="02010609060101010101" charset="-122"/>
              </a:rPr>
              <a:t>①</a:t>
            </a:r>
            <a:r>
              <a:rPr lang="zh-CN" altLang="en-US">
                <a:solidFill>
                  <a:srgbClr val="FF0000"/>
                </a:solidFill>
                <a:latin typeface="黑体" panose="02010609060101010101" charset="-122"/>
                <a:ea typeface="黑体" panose="02010609060101010101" charset="-122"/>
              </a:rPr>
              <a:t>吃透党中央精神，带着问题开展调查研究有利于在</a:t>
            </a:r>
            <a:r>
              <a:rPr lang="en-US" altLang="zh-CN">
                <a:solidFill>
                  <a:srgbClr val="FF0000"/>
                </a:solidFill>
                <a:latin typeface="黑体" panose="02010609060101010101" charset="-122"/>
                <a:ea typeface="黑体" panose="02010609060101010101" charset="-122"/>
              </a:rPr>
              <a:t>“</a:t>
            </a:r>
            <a:r>
              <a:rPr lang="zh-CN" altLang="en-US">
                <a:solidFill>
                  <a:srgbClr val="FF0000"/>
                </a:solidFill>
                <a:latin typeface="黑体" panose="02010609060101010101" charset="-122"/>
                <a:ea typeface="黑体" panose="02010609060101010101" charset="-122"/>
              </a:rPr>
              <a:t>十五五规划</a:t>
            </a:r>
            <a:r>
              <a:rPr lang="en-US" altLang="zh-CN">
                <a:solidFill>
                  <a:srgbClr val="FF0000"/>
                </a:solidFill>
                <a:latin typeface="黑体" panose="02010609060101010101" charset="-122"/>
                <a:ea typeface="黑体" panose="02010609060101010101" charset="-122"/>
              </a:rPr>
              <a:t>”</a:t>
            </a:r>
            <a:r>
              <a:rPr lang="zh-CN" altLang="en-US">
                <a:solidFill>
                  <a:srgbClr val="FF0000"/>
                </a:solidFill>
                <a:latin typeface="黑体" panose="02010609060101010101" charset="-122"/>
                <a:ea typeface="黑体" panose="02010609060101010101" charset="-122"/>
              </a:rPr>
              <a:t>的制定过程中坚持和加强党中央集中统一领导，增强研究问题的大局意识、看齐意识。</a:t>
            </a:r>
            <a:r>
              <a:rPr lang="en-US" altLang="en-US">
                <a:solidFill>
                  <a:srgbClr val="FF0000"/>
                </a:solidFill>
                <a:latin typeface="黑体" panose="02010609060101010101" charset="-122"/>
                <a:ea typeface="黑体" panose="02010609060101010101" charset="-122"/>
              </a:rPr>
              <a:t>②</a:t>
            </a:r>
            <a:r>
              <a:rPr lang="zh-CN" altLang="en-US">
                <a:solidFill>
                  <a:srgbClr val="FF0000"/>
                </a:solidFill>
                <a:latin typeface="黑体" panose="02010609060101010101" charset="-122"/>
                <a:ea typeface="黑体" panose="02010609060101010101" charset="-122"/>
              </a:rPr>
              <a:t>广泛听取各方面意见，掌握群众真实情况有利于在</a:t>
            </a:r>
            <a:r>
              <a:rPr lang="en-US" altLang="zh-CN">
                <a:solidFill>
                  <a:srgbClr val="FF0000"/>
                </a:solidFill>
                <a:latin typeface="黑体" panose="02010609060101010101" charset="-122"/>
                <a:ea typeface="黑体" panose="02010609060101010101" charset="-122"/>
              </a:rPr>
              <a:t>“</a:t>
            </a:r>
            <a:r>
              <a:rPr lang="zh-CN" altLang="en-US">
                <a:solidFill>
                  <a:srgbClr val="FF0000"/>
                </a:solidFill>
                <a:latin typeface="黑体" panose="02010609060101010101" charset="-122"/>
                <a:ea typeface="黑体" panose="02010609060101010101" charset="-122"/>
              </a:rPr>
              <a:t>十五五规划</a:t>
            </a:r>
            <a:r>
              <a:rPr lang="en-US" altLang="zh-CN">
                <a:solidFill>
                  <a:srgbClr val="FF0000"/>
                </a:solidFill>
                <a:latin typeface="黑体" panose="02010609060101010101" charset="-122"/>
                <a:ea typeface="黑体" panose="02010609060101010101" charset="-122"/>
              </a:rPr>
              <a:t>”</a:t>
            </a:r>
            <a:r>
              <a:rPr lang="zh-CN" altLang="en-US">
                <a:solidFill>
                  <a:srgbClr val="FF0000"/>
                </a:solidFill>
                <a:latin typeface="黑体" panose="02010609060101010101" charset="-122"/>
                <a:ea typeface="黑体" panose="02010609060101010101" charset="-122"/>
              </a:rPr>
              <a:t>的制定过程中践行全心全意为人民服务的根本宗旨，坚持以人民为中心，通过制定过程的民主性，提高规划的科学性。</a:t>
            </a:r>
            <a:r>
              <a:rPr lang="en-US" altLang="en-US">
                <a:solidFill>
                  <a:srgbClr val="FF0000"/>
                </a:solidFill>
                <a:latin typeface="黑体" panose="02010609060101010101" charset="-122"/>
                <a:ea typeface="黑体" panose="02010609060101010101" charset="-122"/>
              </a:rPr>
              <a:t>③</a:t>
            </a:r>
            <a:r>
              <a:rPr lang="zh-CN" altLang="en-US">
                <a:solidFill>
                  <a:srgbClr val="FF0000"/>
                </a:solidFill>
                <a:latin typeface="黑体" panose="02010609060101010101" charset="-122"/>
                <a:ea typeface="黑体" panose="02010609060101010101" charset="-122"/>
              </a:rPr>
              <a:t>对调查得来的材料去粗取精、去伪存真有利于在</a:t>
            </a:r>
            <a:r>
              <a:rPr lang="en-US" altLang="zh-CN">
                <a:solidFill>
                  <a:srgbClr val="FF0000"/>
                </a:solidFill>
                <a:latin typeface="黑体" panose="02010609060101010101" charset="-122"/>
                <a:ea typeface="黑体" panose="02010609060101010101" charset="-122"/>
              </a:rPr>
              <a:t>“</a:t>
            </a:r>
            <a:r>
              <a:rPr lang="zh-CN" altLang="en-US">
                <a:solidFill>
                  <a:srgbClr val="FF0000"/>
                </a:solidFill>
                <a:latin typeface="黑体" panose="02010609060101010101" charset="-122"/>
                <a:ea typeface="黑体" panose="02010609060101010101" charset="-122"/>
              </a:rPr>
              <a:t>十五五规划</a:t>
            </a:r>
            <a:r>
              <a:rPr lang="en-US" altLang="zh-CN">
                <a:solidFill>
                  <a:srgbClr val="FF0000"/>
                </a:solidFill>
                <a:latin typeface="黑体" panose="02010609060101010101" charset="-122"/>
                <a:ea typeface="黑体" panose="02010609060101010101" charset="-122"/>
              </a:rPr>
              <a:t>”</a:t>
            </a:r>
            <a:r>
              <a:rPr lang="zh-CN" altLang="en-US">
                <a:solidFill>
                  <a:srgbClr val="FF0000"/>
                </a:solidFill>
                <a:latin typeface="黑体" panose="02010609060101010101" charset="-122"/>
                <a:ea typeface="黑体" panose="02010609060101010101" charset="-122"/>
              </a:rPr>
              <a:t>的制定过程中坚持解放思想、实事求是、与时俱进、求真务实，使规划注重体现自身特色、发挥比较优势。</a:t>
            </a:r>
            <a:r>
              <a:rPr lang="en-US" altLang="zh-CN">
                <a:solidFill>
                  <a:srgbClr val="FF0000"/>
                </a:solidFill>
                <a:latin typeface="黑体" panose="02010609060101010101" charset="-122"/>
                <a:ea typeface="黑体" panose="02010609060101010101" charset="-122"/>
              </a:rPr>
              <a:t>(</a:t>
            </a:r>
            <a:r>
              <a:rPr lang="zh-CN" altLang="en-US">
                <a:solidFill>
                  <a:srgbClr val="FF0000"/>
                </a:solidFill>
                <a:latin typeface="黑体" panose="02010609060101010101" charset="-122"/>
                <a:ea typeface="黑体" panose="02010609060101010101" charset="-122"/>
              </a:rPr>
              <a:t>每点</a:t>
            </a:r>
            <a:r>
              <a:rPr lang="en-US" altLang="zh-CN">
                <a:solidFill>
                  <a:srgbClr val="FF0000"/>
                </a:solidFill>
                <a:latin typeface="黑体" panose="02010609060101010101" charset="-122"/>
                <a:ea typeface="黑体" panose="02010609060101010101" charset="-122"/>
              </a:rPr>
              <a:t>3</a:t>
            </a:r>
            <a:r>
              <a:rPr lang="zh-CN" altLang="en-US">
                <a:solidFill>
                  <a:srgbClr val="FF0000"/>
                </a:solidFill>
                <a:latin typeface="黑体" panose="02010609060101010101" charset="-122"/>
                <a:ea typeface="黑体" panose="02010609060101010101" charset="-122"/>
              </a:rPr>
              <a:t>分，共</a:t>
            </a:r>
            <a:r>
              <a:rPr lang="en-US" altLang="zh-CN">
                <a:solidFill>
                  <a:srgbClr val="FF0000"/>
                </a:solidFill>
                <a:latin typeface="黑体" panose="02010609060101010101" charset="-122"/>
                <a:ea typeface="黑体" panose="02010609060101010101" charset="-122"/>
              </a:rPr>
              <a:t>9</a:t>
            </a:r>
            <a:r>
              <a:rPr lang="zh-CN" altLang="en-US">
                <a:solidFill>
                  <a:srgbClr val="FF0000"/>
                </a:solidFill>
                <a:latin typeface="黑体" panose="02010609060101010101" charset="-122"/>
                <a:ea typeface="黑体" panose="02010609060101010101" charset="-122"/>
              </a:rPr>
              <a:t>分</a:t>
            </a:r>
            <a:r>
              <a:rPr lang="en-US" altLang="zh-CN">
                <a:solidFill>
                  <a:srgbClr val="FF0000"/>
                </a:solidFill>
                <a:latin typeface="黑体" panose="02010609060101010101" charset="-122"/>
                <a:ea typeface="黑体" panose="02010609060101010101" charset="-122"/>
              </a:rPr>
              <a:t>)</a:t>
            </a:r>
            <a:endParaRPr lang="en-US" altLang="zh-CN">
              <a:solidFill>
                <a:srgbClr val="FF0000"/>
              </a:solidFill>
              <a:latin typeface="黑体" panose="02010609060101010101" charset="-122"/>
              <a:ea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6" name="文本框 5"/>
          <p:cNvSpPr txBox="1"/>
          <p:nvPr/>
        </p:nvSpPr>
        <p:spPr>
          <a:xfrm>
            <a:off x="1544320" y="1856740"/>
            <a:ext cx="9129395" cy="3412490"/>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【解析】本题考查新时代坚持和加强党的全面领导的要求。有效信息</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：行前学习政策文件、吃透党中央精神</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可从坚持和加强党中央集中统一领导角度分析，说明要增强研究问题的大局意识、看齐意识。有效信息</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：调研要带着感情与群众打交道，打开群众的话匣子，从而掌握真实的情况</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可从践行全心全意为人民服务的根本宗旨和坚持以人民为中心的角度分析，说明广泛听取群众意见，集中民智，增强规划民主性和可行性，体现党民主执政的优势，提高决策科学性。有效信息</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：要对调查得来的材料去粗取精、去伪存真，由此及彼、由表及里地思考分析，找到问题的本质和规律，找到解决问题的思路和办法</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可从坚持解放思想、实事求是、与时俱进、求真务实的角度分析，说明通过深入群众调研，可以了解真实需求和问题，遵循</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实事求是</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原则，通过分析问题本质和规律，使规划体现特色、发挥比较优势。</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04b7ee623.fixed?pid=3712956c5&amp;color=195,214,0&amp;vtp=1&amp;bbb=1"/>
          <p:cNvSpPr/>
          <p:nvPr/>
        </p:nvSpPr>
        <p:spPr>
          <a:xfrm>
            <a:off x="1061720" y="1868805"/>
            <a:ext cx="10266045" cy="1207135"/>
          </a:xfrm>
          <a:prstGeom prst="rect">
            <a:avLst/>
          </a:prstGeom>
          <a:noFill/>
        </p:spPr>
        <p:txBody>
          <a:bodyPr wrap="none" lIns="0" tIns="0" rIns="0" bIns="0" rtlCol="0" anchor="ctr"/>
          <a:lstStyle/>
          <a:p>
            <a:pPr algn="ctr" latinLnBrk="1">
              <a:lnSpc>
                <a:spcPts val="5400"/>
              </a:lnSpc>
            </a:pPr>
            <a:r>
              <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rPr>
              <a:t>第二框</a:t>
            </a:r>
            <a:endPar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endParaRPr>
          </a:p>
          <a:p>
            <a:pPr algn="ctr" latinLnBrk="1">
              <a:lnSpc>
                <a:spcPts val="5400"/>
              </a:lnSpc>
            </a:pPr>
            <a:r>
              <a:rPr lang="en-US" altLang="zh-CN" sz="4400" b="1" i="0" dirty="0">
                <a:solidFill>
                  <a:srgbClr val="DE69A3"/>
                </a:solidFill>
                <a:latin typeface="微软雅黑" panose="020B0503020204020204" charset="-122"/>
                <a:ea typeface="微软雅黑" panose="020B0503020204020204" charset="-122"/>
                <a:cs typeface="微软雅黑" panose="020B0503020204020204" pitchFamily="34" charset="-120"/>
              </a:rPr>
              <a:t> </a:t>
            </a:r>
            <a:endParaRPr lang="en-US" altLang="zh-CN" sz="4400" b="1" i="0" dirty="0">
              <a:solidFill>
                <a:srgbClr val="DE69A3"/>
              </a:solidFill>
              <a:latin typeface="微软雅黑" panose="020B0503020204020204" charset="-122"/>
              <a:ea typeface="微软雅黑" panose="020B0503020204020204" charset="-122"/>
              <a:cs typeface="微软雅黑" panose="020B0503020204020204" pitchFamily="34" charset="-120"/>
            </a:endParaRPr>
          </a:p>
          <a:p>
            <a:pPr algn="ctr" latinLnBrk="1">
              <a:lnSpc>
                <a:spcPts val="5400"/>
              </a:lnSpc>
            </a:pPr>
            <a:r>
              <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rPr>
              <a:t>巩固党的长期执政地位</a:t>
            </a:r>
            <a:endPar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endParaRPr>
          </a:p>
        </p:txBody>
      </p:sp>
      <p:sp>
        <p:nvSpPr>
          <p:cNvPr id="3" name="C_2_BD#3712956c5.fixed?pid=bb9bf6be7&amp;color=255,255,255&amp;vtp=1&amp;bbb=1"/>
          <p:cNvSpPr/>
          <p:nvPr/>
        </p:nvSpPr>
        <p:spPr>
          <a:xfrm>
            <a:off x="3175" y="3859530"/>
            <a:ext cx="12188952" cy="649224"/>
          </a:xfrm>
          <a:prstGeom prst="rect">
            <a:avLst/>
          </a:prstGeom>
          <a:noFill/>
        </p:spPr>
        <p:txBody>
          <a:bodyPr wrap="none" lIns="0" tIns="0" rIns="0" bIns="0" rtlCol="0" anchor="ctr"/>
          <a:lstStyle/>
          <a:p>
            <a:pPr algn="ctr" latinLnBrk="1">
              <a:lnSpc>
                <a:spcPts val="4000"/>
              </a:lnSpc>
            </a:pPr>
            <a:r>
              <a:rPr lang="zh-CN" sz="3200" b="1" i="0" dirty="0">
                <a:solidFill>
                  <a:srgbClr val="FFFFFF"/>
                </a:solidFill>
                <a:latin typeface="微软雅黑" panose="020B0503020204020204" charset="-122"/>
                <a:ea typeface="微软雅黑" panose="020B0503020204020204" charset="-122"/>
                <a:cs typeface="微软雅黑" panose="020B0503020204020204" pitchFamily="34" charset="-120"/>
              </a:rPr>
              <a:t>对点上分</a:t>
            </a:r>
            <a:endParaRPr lang="zh-CN" sz="3200" b="1" i="0" dirty="0">
              <a:solidFill>
                <a:srgbClr val="FFFFFF"/>
              </a:solidFill>
              <a:latin typeface="微软雅黑" panose="020B0503020204020204" charset="-122"/>
              <a:ea typeface="微软雅黑" panose="020B0503020204020204" charset="-122"/>
              <a:cs typeface="微软雅黑" panose="020B0503020204020204" pitchFamily="34" charset="-120"/>
            </a:endParaRPr>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506855"/>
            <a:ext cx="10659745" cy="2846070"/>
          </a:xfrm>
          <a:prstGeom prst="rect">
            <a:avLst/>
          </a:prstGeom>
          <a:noFill/>
        </p:spPr>
        <p:txBody>
          <a:bodyPr wrap="square" rtlCol="0">
            <a:spAutoFit/>
          </a:bodyPr>
          <a:p>
            <a:pPr indent="0" algn="just" fontAlgn="auto">
              <a:lnSpc>
                <a:spcPct val="140000"/>
              </a:lnSpc>
            </a:pPr>
            <a:r>
              <a:rPr lang="en-US" altLang="zh-CN" sz="1600">
                <a:latin typeface="仿宋" panose="02010609060101010101" charset="-122"/>
                <a:ea typeface="仿宋" panose="02010609060101010101" charset="-122"/>
                <a:cs typeface="仿宋" panose="02010609060101010101" charset="-122"/>
              </a:rPr>
              <a:t>1.[</a:t>
            </a:r>
            <a:r>
              <a:rPr lang="zh-CN" altLang="en-US" sz="1600">
                <a:latin typeface="仿宋" panose="02010609060101010101" charset="-122"/>
                <a:ea typeface="仿宋" panose="02010609060101010101" charset="-122"/>
                <a:cs typeface="仿宋" panose="02010609060101010101" charset="-122"/>
              </a:rPr>
              <a:t>江西新余六校</a:t>
            </a:r>
            <a:r>
              <a:rPr lang="en-US" altLang="zh-CN" sz="1600">
                <a:latin typeface="仿宋" panose="02010609060101010101" charset="-122"/>
                <a:ea typeface="仿宋" panose="02010609060101010101" charset="-122"/>
                <a:cs typeface="仿宋" panose="02010609060101010101" charset="-122"/>
              </a:rPr>
              <a:t>2025</a:t>
            </a:r>
            <a:r>
              <a:rPr lang="zh-CN" altLang="en-US" sz="1600">
                <a:latin typeface="仿宋" panose="02010609060101010101" charset="-122"/>
                <a:ea typeface="仿宋" panose="02010609060101010101" charset="-122"/>
                <a:cs typeface="仿宋" panose="02010609060101010101" charset="-122"/>
              </a:rPr>
              <a:t>联考</a:t>
            </a:r>
            <a:r>
              <a:rPr lang="en-US" altLang="zh-CN" sz="1600">
                <a:latin typeface="仿宋" panose="02010609060101010101" charset="-122"/>
                <a:ea typeface="仿宋" panose="02010609060101010101" charset="-122"/>
                <a:cs typeface="仿宋" panose="02010609060101010101" charset="-122"/>
              </a:rPr>
              <a:t>]</a:t>
            </a:r>
            <a:r>
              <a:rPr lang="zh-CN" altLang="en-US" sz="1600">
                <a:latin typeface="黑体" panose="02010609060101010101" charset="-122"/>
                <a:ea typeface="黑体" panose="02010609060101010101" charset="-122"/>
              </a:rPr>
              <a:t>入党誓词是中国共产党的政治宣言，是党员的庄严承诺。某班同学查阅党史文献发现，党不同时期的入党誓词内容不尽相同，但背后蕴含着中国共产党人不变的红色基因。例如，都包含为共产主义奋斗终身、为群众谋利益的承诺，都提出</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严守纪律、永不叛党</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的基本要求。入党誓词的</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不变</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表明我们党（　　）</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①</a:t>
            </a:r>
            <a:r>
              <a:rPr lang="zh-CN" altLang="en-US" sz="1600">
                <a:latin typeface="黑体" panose="02010609060101010101" charset="-122"/>
                <a:ea typeface="黑体" panose="02010609060101010101" charset="-122"/>
              </a:rPr>
              <a:t>坚定信仰信念，坚信只有人民才是创造历史的动力</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②</a:t>
            </a:r>
            <a:r>
              <a:rPr lang="zh-CN" altLang="en-US" sz="1600">
                <a:latin typeface="黑体" panose="02010609060101010101" charset="-122"/>
                <a:ea typeface="黑体" panose="02010609060101010101" charset="-122"/>
              </a:rPr>
              <a:t>牢记初心使命，始终坚持党性和人民性的高度统一</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③</a:t>
            </a:r>
            <a:r>
              <a:rPr lang="zh-CN" altLang="en-US" sz="1600">
                <a:latin typeface="黑体" panose="02010609060101010101" charset="-122"/>
                <a:ea typeface="黑体" panose="02010609060101010101" charset="-122"/>
              </a:rPr>
              <a:t>勇于自我革命，以严明纪律增强自身凝聚力和战斗力</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④</a:t>
            </a:r>
            <a:r>
              <a:rPr lang="zh-CN" altLang="en-US" sz="1600">
                <a:latin typeface="黑体" panose="02010609060101010101" charset="-122"/>
                <a:ea typeface="黑体" panose="02010609060101010101" charset="-122"/>
              </a:rPr>
              <a:t>坚持与时俱进，根据形势发展对党员提出新的要求</a:t>
            </a:r>
            <a:endParaRPr lang="zh-CN" altLang="en-US" sz="1600">
              <a:latin typeface="黑体" panose="02010609060101010101" charset="-122"/>
              <a:ea typeface="黑体" panose="02010609060101010101" charset="-122"/>
            </a:endParaRPr>
          </a:p>
          <a:p>
            <a:pPr indent="0" algn="just" fontAlgn="auto">
              <a:lnSpc>
                <a:spcPct val="140000"/>
              </a:lnSpc>
            </a:pPr>
            <a:r>
              <a:rPr lang="en-US" altLang="zh-CN" sz="1600">
                <a:latin typeface="黑体" panose="02010609060101010101" charset="-122"/>
                <a:ea typeface="黑体" panose="02010609060101010101" charset="-122"/>
              </a:rPr>
              <a:t>A.</a:t>
            </a:r>
            <a:r>
              <a:rPr lang="en-US" altLang="en-US" sz="1600">
                <a:latin typeface="黑体" panose="02010609060101010101" charset="-122"/>
                <a:ea typeface="黑体" panose="02010609060101010101" charset="-122"/>
              </a:rPr>
              <a:t>①②</a:t>
            </a:r>
            <a:r>
              <a:rPr lang="en-US" altLang="zh-CN" sz="1600">
                <a:latin typeface="黑体" panose="02010609060101010101" charset="-122"/>
                <a:ea typeface="黑体" panose="02010609060101010101" charset="-122"/>
              </a:rPr>
              <a:t>  B.</a:t>
            </a:r>
            <a:r>
              <a:rPr lang="en-US" altLang="en-US" sz="1600">
                <a:latin typeface="黑体" panose="02010609060101010101" charset="-122"/>
                <a:ea typeface="黑体" panose="02010609060101010101" charset="-122"/>
              </a:rPr>
              <a:t>①④</a:t>
            </a:r>
            <a:r>
              <a:rPr lang="en-US" altLang="zh-CN" sz="1600">
                <a:latin typeface="黑体" panose="02010609060101010101" charset="-122"/>
                <a:ea typeface="黑体" panose="02010609060101010101" charset="-122"/>
              </a:rPr>
              <a:t>  C.</a:t>
            </a:r>
            <a:r>
              <a:rPr lang="en-US" altLang="en-US" sz="1600">
                <a:latin typeface="黑体" panose="02010609060101010101" charset="-122"/>
                <a:ea typeface="黑体" panose="02010609060101010101" charset="-122"/>
              </a:rPr>
              <a:t>②③</a:t>
            </a:r>
            <a:r>
              <a:rPr lang="en-US" altLang="zh-CN" sz="1600">
                <a:latin typeface="黑体" panose="02010609060101010101" charset="-122"/>
                <a:ea typeface="黑体" panose="02010609060101010101" charset="-122"/>
              </a:rPr>
              <a:t>  D.</a:t>
            </a:r>
            <a:r>
              <a:rPr lang="en-US" altLang="en-US" sz="1600">
                <a:latin typeface="黑体" panose="02010609060101010101" charset="-122"/>
                <a:ea typeface="黑体" panose="02010609060101010101" charset="-122"/>
              </a:rPr>
              <a:t>③④</a:t>
            </a:r>
            <a:endParaRPr lang="en-US" altLang="en-US" sz="1600">
              <a:latin typeface="黑体" panose="02010609060101010101" charset="-122"/>
              <a:ea typeface="黑体" panose="02010609060101010101" charset="-122"/>
            </a:endParaRPr>
          </a:p>
        </p:txBody>
      </p:sp>
      <p:sp>
        <p:nvSpPr>
          <p:cNvPr id="4" name="文本框 3"/>
          <p:cNvSpPr txBox="1"/>
          <p:nvPr/>
        </p:nvSpPr>
        <p:spPr>
          <a:xfrm>
            <a:off x="9950450" y="212598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C</a:t>
            </a:r>
            <a:endParaRPr lang="en-US" altLang="zh-CN">
              <a:solidFill>
                <a:srgbClr val="FF0000"/>
              </a:solidFill>
              <a:latin typeface="黑体" panose="02010609060101010101" charset="-122"/>
              <a:ea typeface="黑体" panose="02010609060101010101" charset="-122"/>
            </a:endParaRPr>
          </a:p>
        </p:txBody>
      </p:sp>
      <p:sp>
        <p:nvSpPr>
          <p:cNvPr id="7" name="文本框 6"/>
          <p:cNvSpPr txBox="1"/>
          <p:nvPr/>
        </p:nvSpPr>
        <p:spPr>
          <a:xfrm>
            <a:off x="974725" y="1213485"/>
            <a:ext cx="6374130" cy="398780"/>
          </a:xfrm>
          <a:prstGeom prst="rect">
            <a:avLst/>
          </a:prstGeom>
        </p:spPr>
        <p:txBody>
          <a:bodyPr wrap="square">
            <a:spAutoFit/>
          </a:bodyPr>
          <a:p>
            <a:pPr marL="0" indent="0" algn="just" defTabSz="266700">
              <a:spcBef>
                <a:spcPct val="0"/>
              </a:spcBef>
              <a:spcAft>
                <a:spcPct val="0"/>
              </a:spcAft>
            </a:pPr>
            <a:r>
              <a:rPr lang="zh-CN" altLang="en-US" sz="2000" b="1">
                <a:latin typeface="黑体" panose="02010609060101010101" charset="-122"/>
                <a:ea typeface="黑体" panose="02010609060101010101" charset="-122"/>
                <a:cs typeface="黑体" panose="02010609060101010101" charset="-122"/>
              </a:rPr>
              <a:t>上分点</a:t>
            </a:r>
            <a:r>
              <a:rPr lang="en-US" altLang="zh-CN" sz="2000" b="1">
                <a:latin typeface="黑体" panose="02010609060101010101" charset="-122"/>
                <a:ea typeface="黑体" panose="02010609060101010101" charset="-122"/>
                <a:cs typeface="黑体" panose="02010609060101010101" charset="-122"/>
              </a:rPr>
              <a:t>1  </a:t>
            </a:r>
            <a:r>
              <a:rPr lang="zh-CN" altLang="en-US" sz="2000" b="1">
                <a:latin typeface="黑体" panose="02010609060101010101" charset="-122"/>
                <a:ea typeface="黑体" panose="02010609060101010101" charset="-122"/>
                <a:cs typeface="黑体" panose="02010609060101010101" charset="-122"/>
              </a:rPr>
              <a:t>坚持全面从严治党</a:t>
            </a:r>
            <a:endParaRPr lang="zh-CN" altLang="en-US" sz="2000" b="1">
              <a:latin typeface="黑体" panose="02010609060101010101" charset="-122"/>
              <a:ea typeface="黑体" panose="02010609060101010101" charset="-122"/>
              <a:cs typeface="黑体" panose="02010609060101010101" charset="-122"/>
            </a:endParaRPr>
          </a:p>
        </p:txBody>
      </p:sp>
      <p:sp>
        <p:nvSpPr>
          <p:cNvPr id="6" name="文本框 5"/>
          <p:cNvSpPr txBox="1"/>
          <p:nvPr/>
        </p:nvSpPr>
        <p:spPr>
          <a:xfrm>
            <a:off x="795655" y="4512310"/>
            <a:ext cx="10669905" cy="156591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【解析】本题考查中国共产党勇于自我革命。材料强调中国共产党以人民为中心，为群众谋利益，</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坚定信仰信念，坚信只有人民才是创造历史的动力</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强调人民对历史的作用，</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排除。入党誓词中</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为群众谋利益</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体现了党牢记初心使命，始终把人民利益放在首位，坚持党性和人民性的高度统一，</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正确。</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严守纪律、永不叛党</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表明党通过严明的纪律来规范党员行为，增强自身的凝聚力和战斗力，体现了党勇于自我革命，</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正确。材料强调入党誓词的</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不变</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，而</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坚持与时俱进，根据形势发展对党员提出新的要求</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强调的是</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变</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，与题意不符，</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排除。</a:t>
            </a:r>
            <a:endParaRPr lang="en-US" altLang="zh-CN"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263015"/>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2.[</a:t>
            </a:r>
            <a:r>
              <a:rPr lang="zh-CN" altLang="en-US">
                <a:latin typeface="仿宋" panose="02010609060101010101" charset="-122"/>
                <a:ea typeface="仿宋" panose="02010609060101010101" charset="-122"/>
                <a:cs typeface="仿宋" panose="02010609060101010101" charset="-122"/>
              </a:rPr>
              <a:t>安徽合肥一中</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模拟</a:t>
            </a:r>
            <a:r>
              <a:rPr lang="en-US" altLang="zh-CN">
                <a:latin typeface="仿宋" panose="02010609060101010101" charset="-122"/>
                <a:ea typeface="仿宋" panose="02010609060101010101" charset="-122"/>
                <a:cs typeface="仿宋" panose="02010609060101010101" charset="-122"/>
              </a:rPr>
              <a:t>]</a:t>
            </a:r>
            <a:r>
              <a:rPr lang="en-US" altLang="zh-CN">
                <a:latin typeface="黑体" panose="02010609060101010101" charset="-122"/>
                <a:ea typeface="黑体" panose="02010609060101010101" charset="-122"/>
              </a:rPr>
              <a:t>2025</a:t>
            </a:r>
            <a:r>
              <a:rPr lang="zh-CN" altLang="en-US">
                <a:latin typeface="黑体" panose="02010609060101010101" charset="-122"/>
                <a:ea typeface="黑体" panose="02010609060101010101" charset="-122"/>
              </a:rPr>
              <a:t>年</a:t>
            </a:r>
            <a:r>
              <a:rPr lang="en-US" altLang="zh-CN">
                <a:latin typeface="黑体" panose="02010609060101010101" charset="-122"/>
                <a:ea typeface="黑体" panose="02010609060101010101" charset="-122"/>
              </a:rPr>
              <a:t>3</a:t>
            </a:r>
            <a:r>
              <a:rPr lang="zh-CN" altLang="en-US">
                <a:latin typeface="黑体" panose="02010609060101010101" charset="-122"/>
                <a:ea typeface="黑体" panose="02010609060101010101" charset="-122"/>
              </a:rPr>
              <a:t>月，中共中央办公厅印发《关于在全党开展深入贯彻中央八项规定精神学习教育的通知》，要求集中整治违反中央八项规定及其实施细则精神的突出问题，运用由风及腐案例加强警示教育。开展深入贯彻中央八项规定精神学习教育旨在（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用法律管党治党，建设高素质的党员队伍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引导党员、干部锤炼党性，提高思想觉悟</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以作风建设统领全面从严治党向纵深发展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以作风建设推动保持党的先进性和纯洁性</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7510145" y="200342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C</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655" y="4570730"/>
            <a:ext cx="10669905" cy="1419860"/>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【解析】本题考查中国共产党不断加强自身建设。材料中的文件是针对党的作风建设和纪律要求的重要文件，而非法律，</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排除。通过学习教育、整治问题、案例警示，能引导党员、干部锤炼党性，提高思想觉悟，</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正确。党的建设以政治建设为统领，而不是作风建设，</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排除。深入贯彻中央八项规定精神，加强作风建设，有助于推动保持党的先进性和纯洁性，</a:t>
            </a: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正确。</a:t>
            </a:r>
            <a:endParaRPr lang="en-US" altLang="zh-CN">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3712956c5.fixed?pid=bb9bf6be7&amp;color=195,214,0&amp;vtp=1&amp;bbb=1"/>
          <p:cNvSpPr/>
          <p:nvPr/>
        </p:nvSpPr>
        <p:spPr>
          <a:xfrm>
            <a:off x="0" y="1618488"/>
            <a:ext cx="12188952" cy="896112"/>
          </a:xfrm>
          <a:prstGeom prst="rect">
            <a:avLst/>
          </a:prstGeom>
          <a:noFill/>
        </p:spPr>
        <p:txBody>
          <a:bodyPr wrap="none" lIns="0" tIns="0" rIns="0" bIns="0" rtlCol="0" anchor="ctr"/>
          <a:lstStyle/>
          <a:p>
            <a:pPr algn="ctr" latinLnBrk="1">
              <a:lnSpc>
                <a:spcPts val="5400"/>
              </a:lnSpc>
            </a:pPr>
            <a:r>
              <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rPr>
              <a:t>第一单元</a:t>
            </a:r>
            <a:r>
              <a:rPr lang="en-US" altLang="zh-CN" sz="4400" b="1" i="0" dirty="0">
                <a:solidFill>
                  <a:srgbClr val="DE69A3"/>
                </a:solidFill>
                <a:latin typeface="微软雅黑" panose="020B0503020204020204" charset="-122"/>
                <a:ea typeface="微软雅黑" panose="020B0503020204020204" charset="-122"/>
                <a:cs typeface="微软雅黑" panose="020B0503020204020204" pitchFamily="34" charset="-120"/>
              </a:rPr>
              <a:t> </a:t>
            </a:r>
            <a:r>
              <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rPr>
              <a:t>中国共产党的领导</a:t>
            </a:r>
            <a:endPar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endParaRPr>
          </a:p>
        </p:txBody>
      </p:sp>
      <p:sp>
        <p:nvSpPr>
          <p:cNvPr id="3" name="C_2_BD#3712956c5.fixed?pid=bb9bf6be7&amp;color=255,255,255&amp;vtp=1&amp;bbb=1"/>
          <p:cNvSpPr/>
          <p:nvPr/>
        </p:nvSpPr>
        <p:spPr>
          <a:xfrm>
            <a:off x="0" y="2880360"/>
            <a:ext cx="12188952" cy="649224"/>
          </a:xfrm>
          <a:prstGeom prst="rect">
            <a:avLst/>
          </a:prstGeom>
          <a:noFill/>
        </p:spPr>
        <p:txBody>
          <a:bodyPr wrap="none" lIns="0" tIns="0" rIns="0" bIns="0" rtlCol="0" anchor="ctr"/>
          <a:lstStyle/>
          <a:p>
            <a:pPr algn="ctr" latinLnBrk="1">
              <a:lnSpc>
                <a:spcPts val="4000"/>
              </a:lnSpc>
            </a:pPr>
            <a:r>
              <a:rPr lang="zh-CN" altLang="en-US" sz="3200" b="0" i="0" dirty="0">
                <a:solidFill>
                  <a:srgbClr val="FFFFFF"/>
                </a:solidFill>
                <a:latin typeface="微软雅黑" panose="020B0503020204020204" charset="-122"/>
                <a:ea typeface="微软雅黑" panose="020B0503020204020204" charset="-122"/>
                <a:cs typeface="微软雅黑" panose="020B0503020204020204" pitchFamily="34" charset="-120"/>
              </a:rPr>
              <a:t>第</a:t>
            </a:r>
            <a:r>
              <a:rPr lang="zh-CN" altLang="en-US" sz="3200" b="0" i="0" dirty="0">
                <a:solidFill>
                  <a:srgbClr val="FFFFFF"/>
                </a:solidFill>
                <a:latin typeface="微软雅黑" panose="020B0503020204020204" charset="-122"/>
                <a:ea typeface="微软雅黑" panose="020B0503020204020204" charset="-122"/>
                <a:cs typeface="微软雅黑" panose="020B0503020204020204" pitchFamily="34" charset="-120"/>
              </a:rPr>
              <a:t>三课</a:t>
            </a:r>
            <a:r>
              <a:rPr lang="en-US" altLang="zh-CN" sz="3200" b="0" i="0" dirty="0">
                <a:solidFill>
                  <a:srgbClr val="FFFFFF"/>
                </a:solidFill>
                <a:latin typeface="微软雅黑" panose="020B0503020204020204" charset="-122"/>
                <a:ea typeface="微软雅黑" panose="020B0503020204020204" charset="-122"/>
                <a:cs typeface="微软雅黑" panose="020B0503020204020204" pitchFamily="34" charset="-120"/>
              </a:rPr>
              <a:t> </a:t>
            </a:r>
            <a:r>
              <a:rPr lang="zh-CN" altLang="en-US" sz="3200" b="0" i="0" dirty="0">
                <a:solidFill>
                  <a:srgbClr val="FFFFFF"/>
                </a:solidFill>
                <a:latin typeface="微软雅黑" panose="020B0503020204020204" charset="-122"/>
                <a:ea typeface="微软雅黑" panose="020B0503020204020204" charset="-122"/>
                <a:cs typeface="微软雅黑" panose="020B0503020204020204" pitchFamily="34" charset="-120"/>
              </a:rPr>
              <a:t>坚持和加强党的全面领导</a:t>
            </a:r>
            <a:endParaRPr lang="zh-CN" altLang="en-US" sz="3200" b="0" i="0" dirty="0">
              <a:solidFill>
                <a:srgbClr val="FFFFFF"/>
              </a:solidFill>
              <a:latin typeface="微软雅黑" panose="020B0503020204020204" charset="-122"/>
              <a:ea typeface="微软雅黑" panose="020B0503020204020204" charset="-122"/>
              <a:cs typeface="微软雅黑" panose="020B0503020204020204" pitchFamily="34" charset="-120"/>
            </a:endParaRPr>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263015"/>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3.[</a:t>
            </a:r>
            <a:r>
              <a:rPr lang="zh-CN" altLang="en-US">
                <a:latin typeface="仿宋" panose="02010609060101010101" charset="-122"/>
                <a:ea typeface="仿宋" panose="02010609060101010101" charset="-122"/>
                <a:cs typeface="仿宋" panose="02010609060101010101" charset="-122"/>
              </a:rPr>
              <a:t>河南南阳</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高一期末</a:t>
            </a:r>
            <a:r>
              <a:rPr lang="en-US" altLang="zh-CN">
                <a:latin typeface="仿宋" panose="02010609060101010101" charset="-122"/>
                <a:ea typeface="仿宋" panose="02010609060101010101" charset="-122"/>
                <a:cs typeface="仿宋" panose="02010609060101010101" charset="-122"/>
              </a:rPr>
              <a:t>]</a:t>
            </a:r>
            <a:r>
              <a:rPr lang="en-US" altLang="zh-CN">
                <a:latin typeface="黑体" panose="02010609060101010101" charset="-122"/>
                <a:ea typeface="黑体" panose="02010609060101010101" charset="-122"/>
              </a:rPr>
              <a:t>2025</a:t>
            </a:r>
            <a:r>
              <a:rPr lang="zh-CN" altLang="en-US">
                <a:latin typeface="黑体" panose="02010609060101010101" charset="-122"/>
                <a:ea typeface="黑体" panose="02010609060101010101" charset="-122"/>
              </a:rPr>
              <a:t>年</a:t>
            </a:r>
            <a:r>
              <a:rPr lang="en-US" altLang="zh-CN">
                <a:latin typeface="黑体" panose="02010609060101010101" charset="-122"/>
                <a:ea typeface="黑体" panose="02010609060101010101" charset="-122"/>
              </a:rPr>
              <a:t>1</a:t>
            </a:r>
            <a:r>
              <a:rPr lang="zh-CN" altLang="en-US">
                <a:latin typeface="黑体" panose="02010609060101010101" charset="-122"/>
                <a:ea typeface="黑体" panose="02010609060101010101" charset="-122"/>
              </a:rPr>
              <a:t>月</a:t>
            </a:r>
            <a:r>
              <a:rPr lang="en-US" altLang="zh-CN">
                <a:latin typeface="黑体" panose="02010609060101010101" charset="-122"/>
                <a:ea typeface="黑体" panose="02010609060101010101" charset="-122"/>
              </a:rPr>
              <a:t>6</a:t>
            </a:r>
            <a:r>
              <a:rPr lang="zh-CN" altLang="en-US">
                <a:latin typeface="黑体" panose="02010609060101010101" charset="-122"/>
                <a:ea typeface="黑体" panose="02010609060101010101" charset="-122"/>
              </a:rPr>
              <a:t>日，习近平总书记在二十届中央纪委四次全会上强调，要强化全面从严治党主体责任和监督责任。党委要主动抓、主动管，纪委要把专责监督履行好，聚焦主责、干好主业，各责任主体都要知责、担责、履责。这是因为（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全面从严治党是当前党和国家的中心工作</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全面从严治党的关键在严，要害在治</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勇于自我革命是党的事业发展的根本遵循</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坚持党要管党、全面从严治党关系党的生死存亡</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②④</a:t>
            </a:r>
            <a:endParaRPr lang="en-US" altLang="en-US">
              <a:latin typeface="黑体" panose="02010609060101010101" charset="-122"/>
              <a:ea typeface="黑体" panose="02010609060101010101" charset="-122"/>
            </a:endParaRPr>
          </a:p>
        </p:txBody>
      </p:sp>
      <p:sp>
        <p:nvSpPr>
          <p:cNvPr id="4" name="文本框 3"/>
          <p:cNvSpPr txBox="1"/>
          <p:nvPr/>
        </p:nvSpPr>
        <p:spPr>
          <a:xfrm>
            <a:off x="6327775" y="207137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D</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655" y="4384675"/>
            <a:ext cx="10669905" cy="1751965"/>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【解析】本题考查全面从严治党向纵深发展。当前党和国家的中心工作仍然是经济建设，</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排除。材料强调要强化全面从严治党主体责任和监督责任，各责任主体都要知责、担责、履责，这是因为全面从严治党的关键在严，要害在治，坚持党要管党、全面从严治党关系党的生死存亡，</a:t>
            </a:r>
            <a:r>
              <a:rPr lang="en-US" altLang="en-US">
                <a:latin typeface="黑体" panose="02010609060101010101" charset="-122"/>
                <a:ea typeface="黑体" panose="02010609060101010101" charset="-122"/>
                <a:cs typeface="黑体" panose="02010609060101010101" charset="-122"/>
              </a:rPr>
              <a:t>②④</a:t>
            </a:r>
            <a:r>
              <a:rPr lang="zh-CN" altLang="en-US">
                <a:latin typeface="黑体" panose="02010609060101010101" charset="-122"/>
                <a:ea typeface="黑体" panose="02010609060101010101" charset="-122"/>
                <a:cs typeface="黑体" panose="02010609060101010101" charset="-122"/>
              </a:rPr>
              <a:t>正确。习近平新时代中国特色社会主义思想是党的事业发展的根本遵循，勇于自我革命是中国共产党区别于其他政党的显著标志，</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排除。</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612265"/>
            <a:ext cx="10659745" cy="3190240"/>
          </a:xfrm>
          <a:prstGeom prst="rect">
            <a:avLst/>
          </a:prstGeom>
          <a:noFill/>
        </p:spPr>
        <p:txBody>
          <a:bodyPr wrap="square" rtlCol="0">
            <a:spAutoFit/>
          </a:bodyPr>
          <a:p>
            <a:pPr indent="0" algn="just" fontAlgn="auto">
              <a:lnSpc>
                <a:spcPct val="140000"/>
              </a:lnSpc>
            </a:pPr>
            <a:r>
              <a:rPr lang="en-US" altLang="zh-CN" sz="1600">
                <a:latin typeface="仿宋" panose="02010609060101010101" charset="-122"/>
                <a:ea typeface="仿宋" panose="02010609060101010101" charset="-122"/>
                <a:cs typeface="仿宋" panose="02010609060101010101" charset="-122"/>
              </a:rPr>
              <a:t>4.[</a:t>
            </a:r>
            <a:r>
              <a:rPr lang="zh-CN" altLang="en-US" sz="1600">
                <a:latin typeface="仿宋" panose="02010609060101010101" charset="-122"/>
                <a:ea typeface="仿宋" panose="02010609060101010101" charset="-122"/>
                <a:cs typeface="仿宋" panose="02010609060101010101" charset="-122"/>
              </a:rPr>
              <a:t>河北邯郸</a:t>
            </a:r>
            <a:r>
              <a:rPr lang="en-US" altLang="zh-CN" sz="1600">
                <a:latin typeface="仿宋" panose="02010609060101010101" charset="-122"/>
                <a:ea typeface="仿宋" panose="02010609060101010101" charset="-122"/>
                <a:cs typeface="仿宋" panose="02010609060101010101" charset="-122"/>
              </a:rPr>
              <a:t>2025</a:t>
            </a:r>
            <a:r>
              <a:rPr lang="zh-CN" altLang="en-US" sz="1600">
                <a:latin typeface="仿宋" panose="02010609060101010101" charset="-122"/>
                <a:ea typeface="仿宋" panose="02010609060101010101" charset="-122"/>
                <a:cs typeface="仿宋" panose="02010609060101010101" charset="-122"/>
              </a:rPr>
              <a:t>高一调研</a:t>
            </a:r>
            <a:r>
              <a:rPr lang="en-US" altLang="zh-CN" sz="1600">
                <a:latin typeface="仿宋" panose="02010609060101010101" charset="-122"/>
                <a:ea typeface="仿宋" panose="02010609060101010101" charset="-122"/>
                <a:cs typeface="仿宋" panose="02010609060101010101" charset="-122"/>
              </a:rPr>
              <a:t>]</a:t>
            </a:r>
            <a:r>
              <a:rPr lang="zh-CN" altLang="en-US" sz="1600">
                <a:latin typeface="黑体" panose="02010609060101010101" charset="-122"/>
                <a:ea typeface="黑体" panose="02010609060101010101" charset="-122"/>
              </a:rPr>
              <a:t>习近平总书记强调，我们必须与时俱进提高科学执政、民主执政、依法执政水平。下列事例与所体现的执政方式对应正确的是（　　）</a:t>
            </a:r>
            <a:endParaRPr lang="zh-CN" altLang="en-US" sz="1600">
              <a:latin typeface="黑体" panose="02010609060101010101" charset="-122"/>
              <a:ea typeface="黑体" panose="02010609060101010101" charset="-122"/>
            </a:endParaRPr>
          </a:p>
          <a:p>
            <a:pPr indent="0" algn="just" fontAlgn="auto">
              <a:lnSpc>
                <a:spcPct val="140000"/>
              </a:lnSpc>
            </a:pPr>
            <a:endParaRPr lang="zh-CN" altLang="en-US" sz="1600">
              <a:latin typeface="黑体" panose="02010609060101010101" charset="-122"/>
              <a:ea typeface="黑体" panose="02010609060101010101" charset="-122"/>
            </a:endParaRPr>
          </a:p>
          <a:p>
            <a:pPr indent="0" algn="just" fontAlgn="auto">
              <a:lnSpc>
                <a:spcPct val="140000"/>
              </a:lnSpc>
            </a:pPr>
            <a:endParaRPr lang="zh-CN" altLang="en-US" sz="1600">
              <a:latin typeface="黑体" panose="02010609060101010101" charset="-122"/>
              <a:ea typeface="黑体" panose="02010609060101010101" charset="-122"/>
            </a:endParaRPr>
          </a:p>
          <a:p>
            <a:pPr indent="0" algn="just" fontAlgn="auto">
              <a:lnSpc>
                <a:spcPct val="140000"/>
              </a:lnSpc>
            </a:pPr>
            <a:endParaRPr lang="zh-CN" altLang="en-US" sz="1600">
              <a:latin typeface="黑体" panose="02010609060101010101" charset="-122"/>
              <a:ea typeface="黑体" panose="02010609060101010101" charset="-122"/>
            </a:endParaRPr>
          </a:p>
          <a:p>
            <a:pPr indent="0" algn="just" fontAlgn="auto">
              <a:lnSpc>
                <a:spcPct val="140000"/>
              </a:lnSpc>
            </a:pPr>
            <a:endParaRPr lang="zh-CN" altLang="en-US" sz="1600">
              <a:latin typeface="黑体" panose="02010609060101010101" charset="-122"/>
              <a:ea typeface="黑体" panose="02010609060101010101" charset="-122"/>
            </a:endParaRPr>
          </a:p>
          <a:p>
            <a:pPr indent="0" algn="just" fontAlgn="auto">
              <a:lnSpc>
                <a:spcPct val="140000"/>
              </a:lnSpc>
            </a:pPr>
            <a:endParaRPr lang="zh-CN" altLang="en-US" sz="1600">
              <a:latin typeface="黑体" panose="02010609060101010101" charset="-122"/>
              <a:ea typeface="黑体" panose="02010609060101010101" charset="-122"/>
            </a:endParaRPr>
          </a:p>
          <a:p>
            <a:pPr indent="0" algn="just" fontAlgn="auto">
              <a:lnSpc>
                <a:spcPct val="140000"/>
              </a:lnSpc>
            </a:pPr>
            <a:endParaRPr lang="zh-CN" altLang="en-US" sz="1600">
              <a:latin typeface="黑体" panose="02010609060101010101" charset="-122"/>
              <a:ea typeface="黑体" panose="02010609060101010101" charset="-122"/>
            </a:endParaRPr>
          </a:p>
          <a:p>
            <a:pPr indent="0" algn="just" fontAlgn="auto">
              <a:lnSpc>
                <a:spcPct val="140000"/>
              </a:lnSpc>
            </a:pPr>
            <a:r>
              <a:rPr lang="en-US" altLang="zh-CN" sz="1600">
                <a:latin typeface="黑体" panose="02010609060101010101" charset="-122"/>
                <a:ea typeface="黑体" panose="02010609060101010101" charset="-122"/>
              </a:rPr>
              <a:t>A.</a:t>
            </a:r>
            <a:r>
              <a:rPr lang="en-US" altLang="en-US" sz="1600">
                <a:latin typeface="黑体" panose="02010609060101010101" charset="-122"/>
                <a:ea typeface="黑体" panose="02010609060101010101" charset="-122"/>
              </a:rPr>
              <a:t>①④</a:t>
            </a:r>
            <a:r>
              <a:rPr lang="en-US" altLang="zh-CN" sz="1600">
                <a:latin typeface="黑体" panose="02010609060101010101" charset="-122"/>
                <a:ea typeface="黑体" panose="02010609060101010101" charset="-122"/>
              </a:rPr>
              <a:t>  B.</a:t>
            </a:r>
            <a:r>
              <a:rPr lang="en-US" altLang="en-US" sz="1600">
                <a:latin typeface="黑体" panose="02010609060101010101" charset="-122"/>
                <a:ea typeface="黑体" panose="02010609060101010101" charset="-122"/>
              </a:rPr>
              <a:t>②③</a:t>
            </a:r>
            <a:r>
              <a:rPr lang="en-US" altLang="zh-CN" sz="1600">
                <a:latin typeface="黑体" panose="02010609060101010101" charset="-122"/>
                <a:ea typeface="黑体" panose="02010609060101010101" charset="-122"/>
              </a:rPr>
              <a:t>  C.</a:t>
            </a:r>
            <a:r>
              <a:rPr lang="en-US" altLang="en-US" sz="1600">
                <a:latin typeface="黑体" panose="02010609060101010101" charset="-122"/>
                <a:ea typeface="黑体" panose="02010609060101010101" charset="-122"/>
              </a:rPr>
              <a:t>②④</a:t>
            </a:r>
            <a:r>
              <a:rPr lang="en-US" altLang="zh-CN" sz="1600">
                <a:latin typeface="黑体" panose="02010609060101010101" charset="-122"/>
                <a:ea typeface="黑体" panose="02010609060101010101" charset="-122"/>
              </a:rPr>
              <a:t>  D.</a:t>
            </a:r>
            <a:r>
              <a:rPr lang="en-US" altLang="en-US" sz="1600">
                <a:latin typeface="黑体" panose="02010609060101010101" charset="-122"/>
                <a:ea typeface="黑体" panose="02010609060101010101" charset="-122"/>
              </a:rPr>
              <a:t>①③</a:t>
            </a:r>
            <a:endParaRPr lang="en-US" altLang="en-US" sz="1600">
              <a:latin typeface="黑体" panose="02010609060101010101" charset="-122"/>
              <a:ea typeface="黑体" panose="02010609060101010101" charset="-122"/>
            </a:endParaRPr>
          </a:p>
        </p:txBody>
      </p:sp>
      <p:sp>
        <p:nvSpPr>
          <p:cNvPr id="4" name="文本框 3"/>
          <p:cNvSpPr txBox="1"/>
          <p:nvPr/>
        </p:nvSpPr>
        <p:spPr>
          <a:xfrm>
            <a:off x="4312285" y="182562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C</a:t>
            </a:r>
            <a:endParaRPr lang="en-US" altLang="zh-CN">
              <a:solidFill>
                <a:srgbClr val="FF0000"/>
              </a:solidFill>
              <a:latin typeface="黑体" panose="02010609060101010101" charset="-122"/>
              <a:ea typeface="黑体" panose="02010609060101010101" charset="-122"/>
            </a:endParaRPr>
          </a:p>
        </p:txBody>
      </p:sp>
      <p:sp>
        <p:nvSpPr>
          <p:cNvPr id="7" name="文本框 6"/>
          <p:cNvSpPr txBox="1"/>
          <p:nvPr/>
        </p:nvSpPr>
        <p:spPr>
          <a:xfrm>
            <a:off x="974725" y="1213485"/>
            <a:ext cx="9232265" cy="398780"/>
          </a:xfrm>
          <a:prstGeom prst="rect">
            <a:avLst/>
          </a:prstGeom>
        </p:spPr>
        <p:txBody>
          <a:bodyPr wrap="square">
            <a:spAutoFit/>
          </a:bodyPr>
          <a:p>
            <a:pPr marL="0" indent="0" algn="just" defTabSz="266700">
              <a:spcBef>
                <a:spcPct val="0"/>
              </a:spcBef>
              <a:spcAft>
                <a:spcPct val="0"/>
              </a:spcAft>
            </a:pPr>
            <a:r>
              <a:rPr lang="zh-CN" altLang="en-US" sz="2000" b="1">
                <a:latin typeface="黑体" panose="02010609060101010101" charset="-122"/>
                <a:ea typeface="黑体" panose="02010609060101010101" charset="-122"/>
                <a:cs typeface="黑体" panose="02010609060101010101" charset="-122"/>
              </a:rPr>
              <a:t>上分点</a:t>
            </a:r>
            <a:r>
              <a:rPr lang="en-US" altLang="zh-CN" sz="2000" b="1">
                <a:latin typeface="黑体" panose="02010609060101010101" charset="-122"/>
                <a:ea typeface="黑体" panose="02010609060101010101" charset="-122"/>
                <a:cs typeface="黑体" panose="02010609060101010101" charset="-122"/>
              </a:rPr>
              <a:t>2  </a:t>
            </a:r>
            <a:r>
              <a:rPr lang="zh-CN" altLang="en-US" sz="2000" b="1">
                <a:latin typeface="黑体" panose="02010609060101010101" charset="-122"/>
                <a:ea typeface="黑体" panose="02010609060101010101" charset="-122"/>
                <a:cs typeface="黑体" panose="02010609060101010101" charset="-122"/>
              </a:rPr>
              <a:t>坚持科学执政、民主执政、依法执政</a:t>
            </a:r>
            <a:endParaRPr lang="zh-CN" altLang="en-US" sz="2000" b="1">
              <a:latin typeface="黑体" panose="02010609060101010101" charset="-122"/>
              <a:ea typeface="黑体" panose="02010609060101010101" charset="-122"/>
              <a:cs typeface="黑体" panose="02010609060101010101" charset="-122"/>
            </a:endParaRPr>
          </a:p>
        </p:txBody>
      </p:sp>
      <p:graphicFrame>
        <p:nvGraphicFramePr>
          <p:cNvPr id="5" name="表格 4"/>
          <p:cNvGraphicFramePr/>
          <p:nvPr/>
        </p:nvGraphicFramePr>
        <p:xfrm>
          <a:off x="1412875" y="2332355"/>
          <a:ext cx="9578975" cy="2018030"/>
        </p:xfrm>
        <a:graphic>
          <a:graphicData uri="http://schemas.openxmlformats.org/drawingml/2006/table">
            <a:tbl>
              <a:tblPr/>
              <a:tblGrid>
                <a:gridCol w="930910"/>
                <a:gridCol w="6528435"/>
                <a:gridCol w="2119630"/>
              </a:tblGrid>
              <a:tr h="213360">
                <a:tc>
                  <a:txBody>
                    <a:bodyPr/>
                    <a:p>
                      <a:pPr marL="0" indent="0" algn="ctr">
                        <a:spcBef>
                          <a:spcPct val="0"/>
                        </a:spcBef>
                        <a:spcAft>
                          <a:spcPct val="0"/>
                        </a:spcAft>
                      </a:pPr>
                      <a:r>
                        <a:rPr lang="zh-CN" sz="1400">
                          <a:latin typeface="黑体" panose="02010609060101010101" charset="-122"/>
                          <a:ea typeface="黑体" panose="02010609060101010101" charset="-122"/>
                        </a:rPr>
                        <a:t>序号</a:t>
                      </a:r>
                      <a:endParaRPr lang="zh-CN"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黑体" panose="02010609060101010101" charset="-122"/>
                          <a:ea typeface="黑体" panose="02010609060101010101" charset="-122"/>
                        </a:rPr>
                        <a:t>事例</a:t>
                      </a:r>
                      <a:endParaRPr lang="zh-CN"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黑体" panose="02010609060101010101" charset="-122"/>
                          <a:ea typeface="黑体" panose="02010609060101010101" charset="-122"/>
                        </a:rPr>
                        <a:t>执政方式</a:t>
                      </a:r>
                      <a:endParaRPr lang="zh-CN"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426720">
                <a:tc>
                  <a:txBody>
                    <a:bodyPr/>
                    <a:p>
                      <a:pPr marL="0" indent="0" algn="ctr">
                        <a:spcBef>
                          <a:spcPct val="0"/>
                        </a:spcBef>
                        <a:spcAft>
                          <a:spcPct val="0"/>
                        </a:spcAft>
                      </a:pPr>
                      <a:r>
                        <a:rPr lang="en-US" altLang="zh-CN" sz="1400">
                          <a:latin typeface="宋体" panose="02010600030101010101" pitchFamily="2" charset="-122"/>
                          <a:ea typeface="宋体" panose="02010600030101010101" pitchFamily="2" charset="-122"/>
                        </a:rPr>
                        <a:t>①</a:t>
                      </a:r>
                      <a:endParaRPr lang="en-US" alt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中国共产党提出编纂《中华人民共和国民法典》建议，由全国人大审议通过上升为国家意志</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民主执政</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475615">
                <a:tc>
                  <a:txBody>
                    <a:bodyPr/>
                    <a:p>
                      <a:pPr marL="0" indent="0" algn="ctr">
                        <a:spcBef>
                          <a:spcPct val="0"/>
                        </a:spcBef>
                        <a:spcAft>
                          <a:spcPct val="0"/>
                        </a:spcAft>
                      </a:pPr>
                      <a:r>
                        <a:rPr lang="en-US" altLang="zh-CN" sz="1400">
                          <a:latin typeface="宋体" panose="02010600030101010101" pitchFamily="2" charset="-122"/>
                          <a:ea typeface="宋体" panose="02010600030101010101" pitchFamily="2" charset="-122"/>
                        </a:rPr>
                        <a:t>②</a:t>
                      </a:r>
                      <a:endParaRPr lang="en-US" alt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中央经济工作会议深入分析当前经济形势，提出</a:t>
                      </a:r>
                      <a:r>
                        <a:rPr lang="en-US" altLang="zh-CN" sz="1400">
                          <a:latin typeface="Times New Roman" panose="02020603050405020304"/>
                          <a:ea typeface="宋体" panose="02010600030101010101" pitchFamily="2" charset="-122"/>
                        </a:rPr>
                        <a:t>2025</a:t>
                      </a:r>
                      <a:r>
                        <a:rPr lang="zh-CN" sz="1400">
                          <a:latin typeface="宋体" panose="02010600030101010101" pitchFamily="2" charset="-122"/>
                          <a:ea typeface="宋体" panose="02010600030101010101" pitchFamily="2" charset="-122"/>
                        </a:rPr>
                        <a:t>年要实施更加积</a:t>
                      </a:r>
                      <a:r>
                        <a:rPr lang="zh-CN" sz="1400">
                          <a:latin typeface="Times New Roman" panose="02020603050405020304"/>
                          <a:ea typeface="宋体" panose="02010600030101010101" pitchFamily="2" charset="-122"/>
                        </a:rPr>
                        <a:t>极的财政政策，打好政策</a:t>
                      </a:r>
                      <a:r>
                        <a:rPr lang="zh-CN" altLang="en-US" sz="1400">
                          <a:latin typeface="宋体" panose="02010600030101010101" pitchFamily="2" charset="-122"/>
                          <a:ea typeface="宋体" panose="02010600030101010101" pitchFamily="2" charset="-122"/>
                        </a:rPr>
                        <a:t>“</a:t>
                      </a:r>
                      <a:r>
                        <a:rPr lang="zh-CN" sz="1400">
                          <a:latin typeface="Times New Roman" panose="02020603050405020304"/>
                          <a:ea typeface="宋体" panose="02010600030101010101" pitchFamily="2" charset="-122"/>
                        </a:rPr>
                        <a:t>组合拳</a:t>
                      </a:r>
                      <a:r>
                        <a:rPr lang="zh-CN" altLang="en-US" sz="1400">
                          <a:latin typeface="宋体" panose="02010600030101010101" pitchFamily="2" charset="-122"/>
                          <a:ea typeface="宋体" panose="02010600030101010101" pitchFamily="2" charset="-122"/>
                        </a:rPr>
                        <a:t>”</a:t>
                      </a:r>
                      <a:endParaRPr lang="zh-CN" altLang="en-US"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科学执政</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426720">
                <a:tc>
                  <a:txBody>
                    <a:bodyPr/>
                    <a:p>
                      <a:pPr marL="0" indent="0" algn="ctr">
                        <a:spcBef>
                          <a:spcPct val="0"/>
                        </a:spcBef>
                        <a:spcAft>
                          <a:spcPct val="0"/>
                        </a:spcAft>
                      </a:pPr>
                      <a:r>
                        <a:rPr lang="en-US" altLang="zh-CN" sz="1400">
                          <a:latin typeface="宋体" panose="02010600030101010101" pitchFamily="2" charset="-122"/>
                          <a:ea typeface="宋体" panose="02010600030101010101" pitchFamily="2" charset="-122"/>
                        </a:rPr>
                        <a:t>③</a:t>
                      </a:r>
                      <a:endParaRPr lang="en-US" alt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全国人民代表大会修改《中华人民共和国全国人民代表大会和地方各级人民代表大会代表法》</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依法执政</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475615">
                <a:tc>
                  <a:txBody>
                    <a:bodyPr/>
                    <a:p>
                      <a:pPr marL="0" indent="0" algn="ctr">
                        <a:spcBef>
                          <a:spcPct val="0"/>
                        </a:spcBef>
                        <a:spcAft>
                          <a:spcPct val="0"/>
                        </a:spcAft>
                      </a:pPr>
                      <a:r>
                        <a:rPr lang="en-US" altLang="zh-CN" sz="1400">
                          <a:latin typeface="宋体" panose="02010600030101010101" pitchFamily="2" charset="-122"/>
                          <a:ea typeface="宋体" panose="02010600030101010101" pitchFamily="2" charset="-122"/>
                        </a:rPr>
                        <a:t>④</a:t>
                      </a:r>
                      <a:endParaRPr lang="en-US" alt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习近平总书记主持召开党外人士座谈会，就中共中央关于进一步全面深化改革、推进中国式现代化的决定听取意见建议</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民主执政</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
        <p:nvSpPr>
          <p:cNvPr id="6" name="文本框 5"/>
          <p:cNvSpPr txBox="1"/>
          <p:nvPr/>
        </p:nvSpPr>
        <p:spPr>
          <a:xfrm>
            <a:off x="974725" y="4802505"/>
            <a:ext cx="10615930" cy="127127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【解析】本题考查科学执政、民主执政、依法执政。</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是中国共产党领导立法的体现，支持人大履行职能，将党的主张上升为国家意志，体现了依法执政，排除。中央经济工作会议深入分析当前经济形势，提出</a:t>
            </a:r>
            <a:r>
              <a:rPr lang="en-US" altLang="zh-CN" sz="1600">
                <a:latin typeface="黑体" panose="02010609060101010101" charset="-122"/>
                <a:ea typeface="黑体" panose="02010609060101010101" charset="-122"/>
                <a:cs typeface="黑体" panose="02010609060101010101" charset="-122"/>
              </a:rPr>
              <a:t>2025</a:t>
            </a:r>
            <a:r>
              <a:rPr lang="zh-CN" altLang="en-US" sz="1600">
                <a:latin typeface="黑体" panose="02010609060101010101" charset="-122"/>
                <a:ea typeface="黑体" panose="02010609060101010101" charset="-122"/>
                <a:cs typeface="黑体" panose="02010609060101010101" charset="-122"/>
              </a:rPr>
              <a:t>年要实施更加积极的财政政策，打好政策</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组合拳</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，这是按规律执政，体现了科学执政，</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正确。</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的主体是全国人民代表大会，没有涉及共产党执政，排除。习近平总书记主持召开党外人士座谈会，听取意见建议，体现了民主执政，</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正确。</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263015"/>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5.[</a:t>
            </a:r>
            <a:r>
              <a:rPr lang="zh-CN" altLang="en-US">
                <a:latin typeface="仿宋" panose="02010609060101010101" charset="-122"/>
                <a:ea typeface="仿宋" panose="02010609060101010101" charset="-122"/>
                <a:cs typeface="仿宋" panose="02010609060101010101" charset="-122"/>
              </a:rPr>
              <a:t>天津南开中学</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高一期中</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中国共产党为什么能？国际社会对此掀起热议，许多外媒给出了答案：中国共产党不断提高科学执政、民主执政和依法执政水平，让中国特色社会主义制度和国家治理体系的显著优势不断凸显。下列关于</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科学执政、民主执政、依法执政</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的说法正确的是（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民主执政是本质所在，必须通过依法执政来实现</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科学执政是基本执政方式，依法执政是基本前提</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坚持三者有机统一才能保证党领导人民有效治理国家</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科学执政就是要使党的主张通过法定程序上升为国家意志</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②④</a:t>
            </a:r>
            <a:endParaRPr lang="en-US" altLang="en-US">
              <a:latin typeface="黑体" panose="02010609060101010101" charset="-122"/>
              <a:ea typeface="黑体" panose="02010609060101010101" charset="-122"/>
            </a:endParaRPr>
          </a:p>
        </p:txBody>
      </p:sp>
      <p:sp>
        <p:nvSpPr>
          <p:cNvPr id="4" name="文本框 3"/>
          <p:cNvSpPr txBox="1"/>
          <p:nvPr/>
        </p:nvSpPr>
        <p:spPr>
          <a:xfrm>
            <a:off x="9361170" y="202247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A</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655" y="4541520"/>
            <a:ext cx="10669905" cy="1419860"/>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【解析】本题考查中国共产党的执政方式。科学执政是基本前提，民主执政是本质所在，依法执政是基本途径，民主执政必须通过依法执政来实现，</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正确，</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不选。坚持科学执政、民主执政、依法执政的有机统一才能保证党领导人民有效治理国家，</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正确。支持人民代表大会依法履行职能，使党的主张通过法定程序上升为国家意志，是党依法执政的重要体现，</a:t>
            </a: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不选。</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_2_BD#3712956c5.fixed?pid=bb9bf6be7&amp;color=255,255,255&amp;vtp=1&amp;bbb=1"/>
          <p:cNvSpPr/>
          <p:nvPr/>
        </p:nvSpPr>
        <p:spPr>
          <a:xfrm>
            <a:off x="3175" y="1925955"/>
            <a:ext cx="12188952" cy="649224"/>
          </a:xfrm>
          <a:prstGeom prst="rect">
            <a:avLst/>
          </a:prstGeom>
          <a:noFill/>
        </p:spPr>
        <p:txBody>
          <a:bodyPr wrap="none" lIns="0" tIns="0" rIns="0" bIns="0" rtlCol="0" anchor="ctr"/>
          <a:lstStyle/>
          <a:p>
            <a:pPr algn="ctr" latinLnBrk="1">
              <a:lnSpc>
                <a:spcPts val="4000"/>
              </a:lnSpc>
            </a:pPr>
            <a:r>
              <a:rPr lang="zh-CN" sz="3200" b="1" i="0" dirty="0">
                <a:solidFill>
                  <a:srgbClr val="DE69A3"/>
                </a:solidFill>
                <a:latin typeface="微软雅黑" panose="020B0503020204020204" charset="-122"/>
                <a:ea typeface="微软雅黑" panose="020B0503020204020204" charset="-122"/>
                <a:cs typeface="微软雅黑" panose="020B0503020204020204" pitchFamily="34" charset="-120"/>
              </a:rPr>
              <a:t>能力上分</a:t>
            </a:r>
            <a:endParaRPr lang="zh-CN" sz="3200" b="1" i="0" dirty="0">
              <a:solidFill>
                <a:srgbClr val="DE69A3"/>
              </a:solidFill>
              <a:latin typeface="微软雅黑" panose="020B0503020204020204" charset="-122"/>
              <a:ea typeface="微软雅黑" panose="020B0503020204020204" charset="-122"/>
              <a:cs typeface="微软雅黑" panose="020B0503020204020204" pitchFamily="34" charset="-120"/>
            </a:endParaRPr>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6290" y="1116330"/>
            <a:ext cx="10659745" cy="28022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1.[</a:t>
            </a:r>
            <a:r>
              <a:rPr lang="zh-CN" altLang="en-US">
                <a:latin typeface="仿宋" panose="02010609060101010101" charset="-122"/>
                <a:ea typeface="仿宋" panose="02010609060101010101" charset="-122"/>
                <a:cs typeface="仿宋" panose="02010609060101010101" charset="-122"/>
              </a:rPr>
              <a:t>浙江杭州</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高一联考</a:t>
            </a:r>
            <a:r>
              <a:rPr lang="en-US" altLang="zh-CN">
                <a:latin typeface="仿宋" panose="02010609060101010101" charset="-122"/>
                <a:ea typeface="仿宋" panose="02010609060101010101" charset="-122"/>
                <a:cs typeface="仿宋" panose="02010609060101010101" charset="-122"/>
              </a:rPr>
              <a:t>]</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进京赶考</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命题提出</a:t>
            </a:r>
            <a:r>
              <a:rPr lang="en-US" altLang="zh-CN">
                <a:latin typeface="黑体" panose="02010609060101010101" charset="-122"/>
                <a:ea typeface="黑体" panose="02010609060101010101" charset="-122"/>
              </a:rPr>
              <a:t>70</a:t>
            </a:r>
            <a:r>
              <a:rPr lang="zh-CN" altLang="en-US">
                <a:latin typeface="黑体" panose="02010609060101010101" charset="-122"/>
                <a:ea typeface="黑体" panose="02010609060101010101" charset="-122"/>
              </a:rPr>
              <a:t>多年来，中国共产党带领中国人民在社会主义康庄大道上书写了改天换地的壮丽诗篇。中国共产党的长期</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执政密码</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在于（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坚持与时俱进，持续推进马克思主义中国化时代化</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勇于自我革命，以全面从严治党永葆党的生机活力</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坚守初心使命，以思想建设为统领保持党的先进性</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秉持天下情怀，为人类的和平与发展贡献中国智慧</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8400415" y="152463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A</a:t>
            </a:r>
            <a:endParaRPr lang="en-US" altLang="zh-CN">
              <a:solidFill>
                <a:srgbClr val="FF0000"/>
              </a:solidFill>
              <a:latin typeface="黑体" panose="02010609060101010101" charset="-122"/>
              <a:ea typeface="黑体" panose="02010609060101010101" charset="-122"/>
            </a:endParaRPr>
          </a:p>
        </p:txBody>
      </p:sp>
      <p:sp>
        <p:nvSpPr>
          <p:cNvPr id="5" name="文本框 4"/>
          <p:cNvSpPr txBox="1"/>
          <p:nvPr/>
        </p:nvSpPr>
        <p:spPr>
          <a:xfrm>
            <a:off x="795655" y="4305935"/>
            <a:ext cx="10661015" cy="1861185"/>
          </a:xfrm>
          <a:prstGeom prst="rect">
            <a:avLst/>
          </a:prstGeom>
          <a:noFill/>
        </p:spPr>
        <p:txBody>
          <a:bodyPr wrap="square" rtlCol="0" anchor="t">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sym typeface="+mn-ea"/>
              </a:rPr>
              <a:t>【解析】本题考查全面从严治党的必要性和要求。坚持解放思想、实事求是、与时俱进、求真务实是中国共产党始终走在时代前列、永葆生机活力的法宝。中国共产党的长期</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执政密码</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在于坚持与时俱进，持续推进马克思主义中国化时代化，</a:t>
            </a:r>
            <a:r>
              <a:rPr lang="en-US" altLang="en-US" sz="1600">
                <a:latin typeface="黑体" panose="02010609060101010101" charset="-122"/>
                <a:ea typeface="黑体" panose="02010609060101010101" charset="-122"/>
                <a:cs typeface="黑体" panose="02010609060101010101" charset="-122"/>
                <a:sym typeface="+mn-ea"/>
              </a:rPr>
              <a:t>①</a:t>
            </a:r>
            <a:r>
              <a:rPr lang="zh-CN" altLang="en-US" sz="1600">
                <a:latin typeface="黑体" panose="02010609060101010101" charset="-122"/>
                <a:ea typeface="黑体" panose="02010609060101010101" charset="-122"/>
                <a:cs typeface="黑体" panose="02010609060101010101" charset="-122"/>
                <a:sym typeface="+mn-ea"/>
              </a:rPr>
              <a:t>正确。勇于自我革命是中国共产党区别于其他政党的显著标志。我们党历经千锤百炼而朝气蓬勃，一个很重要的原因就是始终坚持党要管党、全面从严治党。中国共产党的长期</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执政密码</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在于勇于自我革命，以全面从严治党永葆党的生机活力，</a:t>
            </a:r>
            <a:r>
              <a:rPr lang="en-US" altLang="en-US" sz="1600">
                <a:latin typeface="黑体" panose="02010609060101010101" charset="-122"/>
                <a:ea typeface="黑体" panose="02010609060101010101" charset="-122"/>
                <a:cs typeface="黑体" panose="02010609060101010101" charset="-122"/>
                <a:sym typeface="+mn-ea"/>
              </a:rPr>
              <a:t>②</a:t>
            </a:r>
            <a:r>
              <a:rPr lang="zh-CN" altLang="en-US" sz="1600">
                <a:latin typeface="黑体" panose="02010609060101010101" charset="-122"/>
                <a:ea typeface="黑体" panose="02010609060101010101" charset="-122"/>
                <a:cs typeface="黑体" panose="02010609060101010101" charset="-122"/>
                <a:sym typeface="+mn-ea"/>
              </a:rPr>
              <a:t>正确。应以党的政治建设为统领，</a:t>
            </a:r>
            <a:r>
              <a:rPr lang="en-US" altLang="en-US" sz="1600">
                <a:latin typeface="黑体" panose="02010609060101010101" charset="-122"/>
                <a:ea typeface="黑体" panose="02010609060101010101" charset="-122"/>
                <a:cs typeface="黑体" panose="02010609060101010101" charset="-122"/>
                <a:sym typeface="+mn-ea"/>
              </a:rPr>
              <a:t>③</a:t>
            </a:r>
            <a:r>
              <a:rPr lang="zh-CN" altLang="en-US" sz="1600">
                <a:latin typeface="黑体" panose="02010609060101010101" charset="-122"/>
                <a:ea typeface="黑体" panose="02010609060101010101" charset="-122"/>
                <a:cs typeface="黑体" panose="02010609060101010101" charset="-122"/>
                <a:sym typeface="+mn-ea"/>
              </a:rPr>
              <a:t>错误。材料强调的是国内成就，秉持天下情怀，为人类的和平与发展贡献中国智慧强调的是国际贡献，这也不是共产党长期</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执政密码</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a:t>
            </a:r>
            <a:r>
              <a:rPr lang="en-US" altLang="en-US" sz="1600">
                <a:latin typeface="黑体" panose="02010609060101010101" charset="-122"/>
                <a:ea typeface="黑体" panose="02010609060101010101" charset="-122"/>
                <a:cs typeface="黑体" panose="02010609060101010101" charset="-122"/>
                <a:sym typeface="+mn-ea"/>
              </a:rPr>
              <a:t>④</a:t>
            </a:r>
            <a:r>
              <a:rPr lang="zh-CN" altLang="en-US" sz="1600">
                <a:latin typeface="黑体" panose="02010609060101010101" charset="-122"/>
                <a:ea typeface="黑体" panose="02010609060101010101" charset="-122"/>
                <a:cs typeface="黑体" panose="02010609060101010101" charset="-122"/>
                <a:sym typeface="+mn-ea"/>
              </a:rPr>
              <a:t>不选。</a:t>
            </a:r>
            <a:r>
              <a:rPr lang="zh-CN" altLang="en-US" sz="1600">
                <a:latin typeface="黑体" panose="02010609060101010101" charset="-122"/>
                <a:ea typeface="黑体" panose="02010609060101010101" charset="-122"/>
                <a:cs typeface="黑体" panose="02010609060101010101" charset="-122"/>
                <a:sym typeface="+mn-ea"/>
              </a:rPr>
              <a:t>　</a:t>
            </a:r>
            <a:r>
              <a:rPr lang="zh-CN" altLang="en-US" sz="1600">
                <a:latin typeface="黑体" panose="02010609060101010101" charset="-122"/>
                <a:ea typeface="黑体" panose="02010609060101010101" charset="-122"/>
                <a:cs typeface="黑体" panose="02010609060101010101" charset="-122"/>
                <a:sym typeface="+mn-ea"/>
              </a:rPr>
              <a:t>　</a:t>
            </a:r>
            <a:r>
              <a:rPr lang="zh-CN" altLang="en-US" sz="1600">
                <a:latin typeface="黑体" panose="02010609060101010101" charset="-122"/>
                <a:ea typeface="黑体" panose="02010609060101010101" charset="-122"/>
                <a:cs typeface="黑体" panose="02010609060101010101" charset="-122"/>
                <a:sym typeface="+mn-ea"/>
              </a:rPr>
              <a:t>　</a:t>
            </a:r>
            <a:endParaRPr lang="zh-CN" altLang="en-US" sz="1600">
              <a:latin typeface="黑体" panose="02010609060101010101" charset="-122"/>
              <a:ea typeface="黑体" panose="02010609060101010101" charset="-122"/>
              <a:cs typeface="黑体" panose="02010609060101010101" charset="-122"/>
              <a:sym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6290" y="1116330"/>
            <a:ext cx="10659745" cy="35769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2.[</a:t>
            </a:r>
            <a:r>
              <a:rPr lang="zh-CN" altLang="en-US">
                <a:latin typeface="仿宋" panose="02010609060101010101" charset="-122"/>
                <a:ea typeface="仿宋" panose="02010609060101010101" charset="-122"/>
                <a:cs typeface="仿宋" panose="02010609060101010101" charset="-122"/>
              </a:rPr>
              <a:t>河北邢台</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高一联考</a:t>
            </a:r>
            <a:r>
              <a:rPr lang="en-US" altLang="zh-CN">
                <a:latin typeface="仿宋" panose="02010609060101010101" charset="-122"/>
                <a:ea typeface="仿宋" panose="02010609060101010101" charset="-122"/>
                <a:cs typeface="仿宋" panose="02010609060101010101" charset="-122"/>
              </a:rPr>
              <a:t>]</a:t>
            </a:r>
            <a:r>
              <a:rPr lang="en-US" altLang="zh-CN">
                <a:latin typeface="黑体" panose="02010609060101010101" charset="-122"/>
                <a:ea typeface="黑体" panose="02010609060101010101" charset="-122"/>
              </a:rPr>
              <a:t>2025</a:t>
            </a:r>
            <a:r>
              <a:rPr lang="zh-CN" altLang="en-US">
                <a:latin typeface="黑体" panose="02010609060101010101" charset="-122"/>
                <a:ea typeface="黑体" panose="02010609060101010101" charset="-122"/>
              </a:rPr>
              <a:t>年</a:t>
            </a:r>
            <a:r>
              <a:rPr lang="en-US" altLang="zh-CN">
                <a:latin typeface="黑体" panose="02010609060101010101" charset="-122"/>
                <a:ea typeface="黑体" panose="02010609060101010101" charset="-122"/>
              </a:rPr>
              <a:t>3</a:t>
            </a:r>
            <a:r>
              <a:rPr lang="zh-CN" altLang="en-US">
                <a:latin typeface="黑体" panose="02010609060101010101" charset="-122"/>
                <a:ea typeface="黑体" panose="02010609060101010101" charset="-122"/>
              </a:rPr>
              <a:t>月，中共中央办公厅、国务院办公厅发布《农村基层干部廉洁履行职责规定》（以下简称《规定》）。《规定》是根据《中国共产党廉洁自律准则》《中国共产党党内监督条例》等党内法规和《中华人民共和国监察法》等法律制定的，对于违反《规定》的农村基层干部，严格按照相关规定进行处理。《规定》的出台（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有利于推动全面从严治党向基层延伸，夯实党的执政基础</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有利于促进农村基层干部规范履职，提高政府的执政水平</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旨在加强农村基层党风廉政建设，构建廉洁的政治生态</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是转变党的执政理念，保持党的先进性和纯洁性的必然要求</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5384165" y="227076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B</a:t>
            </a:r>
            <a:endParaRPr lang="en-US" altLang="zh-CN">
              <a:solidFill>
                <a:srgbClr val="FF0000"/>
              </a:solidFill>
              <a:latin typeface="黑体" panose="02010609060101010101" charset="-122"/>
              <a:ea typeface="黑体" panose="02010609060101010101" charset="-122"/>
            </a:endParaRPr>
          </a:p>
        </p:txBody>
      </p:sp>
      <p:sp>
        <p:nvSpPr>
          <p:cNvPr id="5" name="文本框 4"/>
          <p:cNvSpPr txBox="1"/>
          <p:nvPr/>
        </p:nvSpPr>
        <p:spPr>
          <a:xfrm>
            <a:off x="796290" y="4761865"/>
            <a:ext cx="10718800" cy="1308100"/>
          </a:xfrm>
          <a:prstGeom prst="rect">
            <a:avLst/>
          </a:prstGeom>
          <a:noFill/>
        </p:spPr>
        <p:txBody>
          <a:bodyPr wrap="square" rtlCol="0" anchor="t">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sym typeface="+mn-ea"/>
              </a:rPr>
              <a:t>【解析】本题考查中国共产党不断加强自身建设。《规定》聚焦农村基层干部廉洁履职，推动全面从严治党向基层延伸，有助于解决群众身边的腐败问题，增强群众对党的信任，夯实党的执政基础，</a:t>
            </a:r>
            <a:r>
              <a:rPr lang="en-US" altLang="en-US" sz="1600">
                <a:latin typeface="黑体" panose="02010609060101010101" charset="-122"/>
                <a:ea typeface="黑体" panose="02010609060101010101" charset="-122"/>
                <a:cs typeface="黑体" panose="02010609060101010101" charset="-122"/>
                <a:sym typeface="+mn-ea"/>
              </a:rPr>
              <a:t>①</a:t>
            </a:r>
            <a:r>
              <a:rPr lang="zh-CN" altLang="en-US" sz="1600">
                <a:latin typeface="黑体" panose="02010609060101010101" charset="-122"/>
                <a:ea typeface="黑体" panose="02010609060101010101" charset="-122"/>
                <a:cs typeface="黑体" panose="02010609060101010101" charset="-122"/>
                <a:sym typeface="+mn-ea"/>
              </a:rPr>
              <a:t>正确。执政的主体是中国共产党，</a:t>
            </a:r>
            <a:r>
              <a:rPr lang="en-US" altLang="en-US" sz="1600">
                <a:latin typeface="黑体" panose="02010609060101010101" charset="-122"/>
                <a:ea typeface="黑体" panose="02010609060101010101" charset="-122"/>
                <a:cs typeface="黑体" panose="02010609060101010101" charset="-122"/>
                <a:sym typeface="+mn-ea"/>
              </a:rPr>
              <a:t>②</a:t>
            </a:r>
            <a:r>
              <a:rPr lang="zh-CN" altLang="en-US" sz="1600">
                <a:latin typeface="黑体" panose="02010609060101010101" charset="-122"/>
                <a:ea typeface="黑体" panose="02010609060101010101" charset="-122"/>
                <a:cs typeface="黑体" panose="02010609060101010101" charset="-122"/>
                <a:sym typeface="+mn-ea"/>
              </a:rPr>
              <a:t>错误。《规定》通过制度规范农村基层干部权力运行，遏制腐败和不正之风，旨在加强农村基层党风廉政建设，构建廉洁的政治生态，</a:t>
            </a:r>
            <a:r>
              <a:rPr lang="en-US" altLang="en-US" sz="1600">
                <a:latin typeface="黑体" panose="02010609060101010101" charset="-122"/>
                <a:ea typeface="黑体" panose="02010609060101010101" charset="-122"/>
                <a:cs typeface="黑体" panose="02010609060101010101" charset="-122"/>
                <a:sym typeface="+mn-ea"/>
              </a:rPr>
              <a:t>③</a:t>
            </a:r>
            <a:r>
              <a:rPr lang="zh-CN" altLang="en-US" sz="1600">
                <a:latin typeface="黑体" panose="02010609060101010101" charset="-122"/>
                <a:ea typeface="黑体" panose="02010609060101010101" charset="-122"/>
                <a:cs typeface="黑体" panose="02010609060101010101" charset="-122"/>
                <a:sym typeface="+mn-ea"/>
              </a:rPr>
              <a:t>正确。党的执政理念是立党为公、执政为民，</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转变党的执政理念</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说法错误，</a:t>
            </a:r>
            <a:r>
              <a:rPr lang="en-US" altLang="en-US" sz="1600">
                <a:latin typeface="黑体" panose="02010609060101010101" charset="-122"/>
                <a:ea typeface="黑体" panose="02010609060101010101" charset="-122"/>
                <a:cs typeface="黑体" panose="02010609060101010101" charset="-122"/>
                <a:sym typeface="+mn-ea"/>
              </a:rPr>
              <a:t>④</a:t>
            </a:r>
            <a:r>
              <a:rPr lang="zh-CN" altLang="en-US" sz="1600">
                <a:latin typeface="黑体" panose="02010609060101010101" charset="-122"/>
                <a:ea typeface="黑体" panose="02010609060101010101" charset="-122"/>
                <a:cs typeface="黑体" panose="02010609060101010101" charset="-122"/>
                <a:sym typeface="+mn-ea"/>
              </a:rPr>
              <a:t>不选。</a:t>
            </a:r>
            <a:r>
              <a:rPr lang="zh-CN" altLang="en-US">
                <a:latin typeface="黑体" panose="02010609060101010101" charset="-122"/>
                <a:ea typeface="黑体" panose="02010609060101010101" charset="-122"/>
                <a:cs typeface="黑体" panose="02010609060101010101" charset="-122"/>
                <a:sym typeface="+mn-ea"/>
              </a:rPr>
              <a:t>　</a:t>
            </a:r>
            <a:r>
              <a:rPr lang="zh-CN" altLang="en-US">
                <a:latin typeface="黑体" panose="02010609060101010101" charset="-122"/>
                <a:ea typeface="黑体" panose="02010609060101010101" charset="-122"/>
                <a:cs typeface="黑体" panose="02010609060101010101" charset="-122"/>
                <a:sym typeface="+mn-ea"/>
              </a:rPr>
              <a:t>　</a:t>
            </a:r>
            <a:endParaRPr lang="zh-CN" altLang="en-US">
              <a:latin typeface="黑体" panose="02010609060101010101" charset="-122"/>
              <a:ea typeface="黑体" panose="02010609060101010101" charset="-122"/>
              <a:cs typeface="黑体" panose="02010609060101010101" charset="-122"/>
              <a:sym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8" name="文本框 7"/>
          <p:cNvSpPr txBox="1"/>
          <p:nvPr/>
        </p:nvSpPr>
        <p:spPr>
          <a:xfrm>
            <a:off x="1544320" y="1245870"/>
            <a:ext cx="9128760" cy="368300"/>
          </a:xfrm>
          <a:prstGeom prst="rect">
            <a:avLst/>
          </a:prstGeom>
        </p:spPr>
        <p:txBody>
          <a:bodyPr wrap="square">
            <a:spAutoFit/>
          </a:bodyPr>
          <a:p>
            <a:pPr indent="0" algn="just" defTabSz="266700">
              <a:spcBef>
                <a:spcPct val="0"/>
              </a:spcBef>
              <a:spcAft>
                <a:spcPct val="0"/>
              </a:spcAft>
            </a:pPr>
            <a:r>
              <a:rPr lang="zh-CN" altLang="en-US">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名师点拨】</a:t>
            </a:r>
            <a:endParaRPr lang="zh-CN" altLang="en-US">
              <a:solidFill>
                <a:srgbClr val="0070C0"/>
              </a:solidFill>
              <a:latin typeface="黑体" panose="02010609060101010101" charset="-122"/>
              <a:ea typeface="黑体" panose="02010609060101010101" charset="-122"/>
              <a:cs typeface="黑体" panose="02010609060101010101" charset="-122"/>
            </a:endParaRPr>
          </a:p>
        </p:txBody>
      </p:sp>
      <p:graphicFrame>
        <p:nvGraphicFramePr>
          <p:cNvPr id="3" name="表格 2"/>
          <p:cNvGraphicFramePr/>
          <p:nvPr/>
        </p:nvGraphicFramePr>
        <p:xfrm>
          <a:off x="2023745" y="1807210"/>
          <a:ext cx="8144510" cy="3244215"/>
        </p:xfrm>
        <a:graphic>
          <a:graphicData uri="http://schemas.openxmlformats.org/drawingml/2006/table">
            <a:tbl>
              <a:tblPr/>
              <a:tblGrid>
                <a:gridCol w="635000"/>
                <a:gridCol w="3123565"/>
                <a:gridCol w="2192655"/>
                <a:gridCol w="2193290"/>
              </a:tblGrid>
              <a:tr h="249555">
                <a:tc>
                  <a:txBody>
                    <a:bodyPr/>
                    <a:p>
                      <a:pPr algn="ctr">
                        <a:spcBef>
                          <a:spcPct val="0"/>
                        </a:spcBef>
                        <a:spcAft>
                          <a:spcPct val="0"/>
                        </a:spcAft>
                      </a:pPr>
                      <a:endParaRPr sz="1100">
                        <a:latin typeface="Times New Roman" panose="02020603050405020304"/>
                        <a:ea typeface="楷体_GB231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黑体" panose="02010609060101010101" charset="-122"/>
                          <a:ea typeface="黑体" panose="02010609060101010101" charset="-122"/>
                        </a:rPr>
                        <a:t>依法治</a:t>
                      </a:r>
                      <a:r>
                        <a:rPr lang="zh-CN" sz="1400">
                          <a:latin typeface="Times New Roman" panose="02020603050405020304"/>
                          <a:ea typeface="黑体" panose="02010609060101010101" charset="-122"/>
                        </a:rPr>
                        <a:t>国</a:t>
                      </a:r>
                      <a:endParaRPr lang="zh-CN" sz="1400">
                        <a:latin typeface="Times New Roman" panose="02020603050405020304"/>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黑体" panose="02010609060101010101" charset="-122"/>
                          <a:ea typeface="黑体" panose="02010609060101010101" charset="-122"/>
                        </a:rPr>
                        <a:t>依法执政</a:t>
                      </a:r>
                      <a:endParaRPr lang="zh-CN"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黑体" panose="02010609060101010101" charset="-122"/>
                          <a:ea typeface="黑体" panose="02010609060101010101" charset="-122"/>
                        </a:rPr>
                        <a:t>依法行政</a:t>
                      </a:r>
                      <a:endParaRPr lang="zh-CN"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497330">
                <a:tc>
                  <a:txBody>
                    <a:bodyPr/>
                    <a:p>
                      <a:pPr marL="0" algn="ctr">
                        <a:buClrTx/>
                        <a:buSzTx/>
                        <a:buFontTx/>
                      </a:pPr>
                      <a:r>
                        <a:rPr lang="zh-CN" sz="1400">
                          <a:latin typeface="黑体" panose="02010609060101010101" charset="-122"/>
                          <a:ea typeface="黑体" panose="02010609060101010101" charset="-122"/>
                        </a:rPr>
                        <a:t>含义</a:t>
                      </a:r>
                      <a:endParaRPr lang="zh-CN"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楷体_GB2312"/>
                          <a:ea typeface="楷体_GB2312"/>
                        </a:rPr>
                        <a:t>就是广大人民群众在党的领导下依照宪法和法律规定，管理国家事务、管理经济文化事业、管理社会事务</a:t>
                      </a:r>
                      <a:endParaRPr lang="zh-CN" sz="1400">
                        <a:latin typeface="楷体_GB2312"/>
                        <a:ea typeface="楷体_GB231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楷体_GB2312"/>
                          <a:ea typeface="楷体_GB2312"/>
                        </a:rPr>
                        <a:t>党坚持依法治国，领导立法，带头守法，保证执法，支持司法，不断推进国家经济、政治、文化和社会生活的法治化、规范化</a:t>
                      </a:r>
                      <a:endParaRPr lang="zh-CN" sz="1400">
                        <a:latin typeface="楷体_GB2312"/>
                        <a:ea typeface="楷体_GB231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楷体_GB2312"/>
                          <a:ea typeface="楷体_GB2312"/>
                        </a:rPr>
                        <a:t>政府及其工作人员的权力由法律授予，行使行政权力必须依据宪法和法律规定，就是依法行政</a:t>
                      </a:r>
                      <a:endParaRPr lang="zh-CN" sz="1400">
                        <a:latin typeface="楷体_GB2312"/>
                        <a:ea typeface="楷体_GB231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1247775">
                <a:tc>
                  <a:txBody>
                    <a:bodyPr/>
                    <a:p>
                      <a:pPr marL="0" algn="ctr">
                        <a:buClrTx/>
                        <a:buSzTx/>
                        <a:buFontTx/>
                      </a:pPr>
                      <a:r>
                        <a:rPr lang="zh-CN" sz="1400">
                          <a:latin typeface="黑体" panose="02010609060101010101" charset="-122"/>
                          <a:ea typeface="黑体" panose="02010609060101010101" charset="-122"/>
                        </a:rPr>
                        <a:t>地位</a:t>
                      </a:r>
                      <a:endParaRPr lang="zh-CN"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楷体_GB2312"/>
                          <a:ea typeface="楷体_GB2312"/>
                        </a:rPr>
                        <a:t>它是党领导人民治理国家的基本方略</a:t>
                      </a:r>
                      <a:endParaRPr lang="zh-CN" sz="1400">
                        <a:latin typeface="楷体_GB2312"/>
                        <a:ea typeface="楷体_GB231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楷体_GB2312"/>
                          <a:ea typeface="楷体_GB2312"/>
                        </a:rPr>
                        <a:t>依法执政是中国共</a:t>
                      </a:r>
                      <a:r>
                        <a:rPr lang="zh-CN" sz="1400">
                          <a:latin typeface="Times New Roman" panose="02020603050405020304"/>
                          <a:ea typeface="楷体_GB2312"/>
                        </a:rPr>
                        <a:t>产党执政的基本方式</a:t>
                      </a:r>
                      <a:endParaRPr lang="zh-CN" sz="1400">
                        <a:latin typeface="Times New Roman" panose="02020603050405020304"/>
                        <a:ea typeface="楷体_GB231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楷体_GB2312"/>
                          <a:ea typeface="楷体_GB2312"/>
                        </a:rPr>
                        <a:t>依法行政是贯彻依法治国方略、提高行政管理水平的基本要求，体现了对人民负责的原则</a:t>
                      </a:r>
                      <a:endParaRPr lang="zh-CN" sz="1400">
                        <a:latin typeface="楷体_GB2312"/>
                        <a:ea typeface="楷体_GB231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249555">
                <a:tc>
                  <a:txBody>
                    <a:bodyPr/>
                    <a:p>
                      <a:pPr marL="0" algn="ctr">
                        <a:buClrTx/>
                        <a:buSzTx/>
                        <a:buFontTx/>
                      </a:pPr>
                      <a:r>
                        <a:rPr lang="zh-CN" sz="1400">
                          <a:latin typeface="黑体" panose="02010609060101010101" charset="-122"/>
                          <a:ea typeface="黑体" panose="02010609060101010101" charset="-122"/>
                        </a:rPr>
                        <a:t>主体</a:t>
                      </a:r>
                      <a:endParaRPr lang="zh-CN"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楷体_GB2312"/>
                          <a:ea typeface="楷体_GB2312"/>
                        </a:rPr>
                        <a:t>广大人民群众</a:t>
                      </a:r>
                      <a:r>
                        <a:rPr lang="en-US" altLang="zh-CN" sz="1400">
                          <a:latin typeface="Times New Roman" panose="02020603050405020304"/>
                          <a:ea typeface="楷体_GB2312"/>
                        </a:rPr>
                        <a:t>(</a:t>
                      </a:r>
                      <a:r>
                        <a:rPr lang="zh-CN" sz="1400">
                          <a:latin typeface="楷体_GB2312"/>
                          <a:ea typeface="楷体_GB2312"/>
                        </a:rPr>
                        <a:t>党领导</a:t>
                      </a:r>
                      <a:r>
                        <a:rPr lang="en-US" altLang="zh-CN" sz="1400">
                          <a:latin typeface="Times New Roman" panose="02020603050405020304"/>
                          <a:ea typeface="楷体_GB2312"/>
                        </a:rPr>
                        <a:t>)</a:t>
                      </a:r>
                      <a:endParaRPr lang="en-US" altLang="zh-CN" sz="1400">
                        <a:latin typeface="Times New Roman" panose="02020603050405020304"/>
                        <a:ea typeface="楷体_GB231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楷体_GB2312"/>
                          <a:ea typeface="楷体_GB2312"/>
                        </a:rPr>
                        <a:t>中国共产党</a:t>
                      </a:r>
                      <a:endParaRPr lang="zh-CN" sz="1400">
                        <a:latin typeface="楷体_GB2312"/>
                        <a:ea typeface="楷体_GB231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楷体_GB2312"/>
                          <a:ea typeface="楷体_GB2312"/>
                        </a:rPr>
                        <a:t>政府</a:t>
                      </a:r>
                      <a:endParaRPr lang="zh-CN" sz="1400">
                        <a:latin typeface="楷体_GB2312"/>
                        <a:ea typeface="楷体_GB231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6290" y="1116330"/>
            <a:ext cx="10659745" cy="35769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3.[</a:t>
            </a:r>
            <a:r>
              <a:rPr lang="zh-CN" altLang="en-US">
                <a:latin typeface="仿宋" panose="02010609060101010101" charset="-122"/>
                <a:ea typeface="仿宋" panose="02010609060101010101" charset="-122"/>
                <a:cs typeface="仿宋" panose="02010609060101010101" charset="-122"/>
              </a:rPr>
              <a:t>河南郑州</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高一期末</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目前，党中央正在组织制定</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十五五</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时期经济社会发展规划。为贯彻落实习近平总书记重要指示精神，自</a:t>
            </a:r>
            <a:r>
              <a:rPr lang="en-US" altLang="zh-CN">
                <a:latin typeface="黑体" panose="02010609060101010101" charset="-122"/>
                <a:ea typeface="黑体" panose="02010609060101010101" charset="-122"/>
              </a:rPr>
              <a:t>2025</a:t>
            </a:r>
            <a:r>
              <a:rPr lang="zh-CN" altLang="en-US">
                <a:latin typeface="黑体" panose="02010609060101010101" charset="-122"/>
                <a:ea typeface="黑体" panose="02010609060101010101" charset="-122"/>
              </a:rPr>
              <a:t>年</a:t>
            </a:r>
            <a:r>
              <a:rPr lang="en-US" altLang="zh-CN">
                <a:latin typeface="黑体" panose="02010609060101010101" charset="-122"/>
                <a:ea typeface="黑体" panose="02010609060101010101" charset="-122"/>
              </a:rPr>
              <a:t>5</a:t>
            </a:r>
            <a:r>
              <a:rPr lang="zh-CN" altLang="en-US">
                <a:latin typeface="黑体" panose="02010609060101010101" charset="-122"/>
                <a:ea typeface="黑体" panose="02010609060101010101" charset="-122"/>
              </a:rPr>
              <a:t>月</a:t>
            </a:r>
            <a:r>
              <a:rPr lang="en-US" altLang="zh-CN">
                <a:latin typeface="黑体" panose="02010609060101010101" charset="-122"/>
                <a:ea typeface="黑体" panose="02010609060101010101" charset="-122"/>
              </a:rPr>
              <a:t>20</a:t>
            </a:r>
            <a:r>
              <a:rPr lang="zh-CN" altLang="en-US">
                <a:latin typeface="黑体" panose="02010609060101010101" charset="-122"/>
                <a:ea typeface="黑体" panose="02010609060101010101" charset="-122"/>
              </a:rPr>
              <a:t>日起</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十五五</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规划编制工作开展网络征求意见活动。广大网民可进入人民日报、新华社、中央广播电视总台所属官网等相关页面建言献策。有关意见建议将汇总整理后提供给中央决策参考。这反映出（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党的主张可以经过法定程序上升为国家意志</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我国坚持科学决策、民主决策、依法决策</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中国共产党坚持民主执政，尊重人民群众合法权益</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中国共产党坚持解放思想、实事求是、求真务实的根本工作方法</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4970145" y="223964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C</a:t>
            </a:r>
            <a:endParaRPr lang="en-US" altLang="zh-CN">
              <a:solidFill>
                <a:srgbClr val="FF0000"/>
              </a:solidFill>
              <a:latin typeface="黑体" panose="02010609060101010101" charset="-122"/>
              <a:ea typeface="黑体" panose="02010609060101010101" charset="-122"/>
            </a:endParaRPr>
          </a:p>
        </p:txBody>
      </p:sp>
      <p:sp>
        <p:nvSpPr>
          <p:cNvPr id="5" name="文本框 4"/>
          <p:cNvSpPr txBox="1"/>
          <p:nvPr/>
        </p:nvSpPr>
        <p:spPr>
          <a:xfrm>
            <a:off x="796290" y="4761230"/>
            <a:ext cx="10661015" cy="1271270"/>
          </a:xfrm>
          <a:prstGeom prst="rect">
            <a:avLst/>
          </a:prstGeom>
          <a:noFill/>
        </p:spPr>
        <p:txBody>
          <a:bodyPr wrap="square" rtlCol="0" anchor="t">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sym typeface="+mn-ea"/>
              </a:rPr>
              <a:t>【解析】本题考查民主执政、依法执政。广大网民可进入人民日报、新华社、中央广播电视总台所属官网等相关页面建言献策，说明我国坚持科学决策、民主决策、依法决策，</a:t>
            </a:r>
            <a:r>
              <a:rPr lang="en-US" altLang="en-US" sz="1600">
                <a:latin typeface="黑体" panose="02010609060101010101" charset="-122"/>
                <a:ea typeface="黑体" panose="02010609060101010101" charset="-122"/>
                <a:cs typeface="黑体" panose="02010609060101010101" charset="-122"/>
                <a:sym typeface="+mn-ea"/>
              </a:rPr>
              <a:t>②</a:t>
            </a:r>
            <a:r>
              <a:rPr lang="zh-CN" altLang="en-US" sz="1600">
                <a:latin typeface="黑体" panose="02010609060101010101" charset="-122"/>
                <a:ea typeface="黑体" panose="02010609060101010101" charset="-122"/>
                <a:cs typeface="黑体" panose="02010609060101010101" charset="-122"/>
                <a:sym typeface="+mn-ea"/>
              </a:rPr>
              <a:t>入选。有关意见建议将汇总整理后提供给中央决策参考，说明中国共产党坚持民主执政，尊重人民群众合法权益，</a:t>
            </a:r>
            <a:r>
              <a:rPr lang="en-US" altLang="en-US" sz="1600">
                <a:latin typeface="黑体" panose="02010609060101010101" charset="-122"/>
                <a:ea typeface="黑体" panose="02010609060101010101" charset="-122"/>
                <a:cs typeface="黑体" panose="02010609060101010101" charset="-122"/>
                <a:sym typeface="+mn-ea"/>
              </a:rPr>
              <a:t>③</a:t>
            </a:r>
            <a:r>
              <a:rPr lang="zh-CN" altLang="en-US" sz="1600">
                <a:latin typeface="黑体" panose="02010609060101010101" charset="-122"/>
                <a:ea typeface="黑体" panose="02010609060101010101" charset="-122"/>
                <a:cs typeface="黑体" panose="02010609060101010101" charset="-122"/>
                <a:sym typeface="+mn-ea"/>
              </a:rPr>
              <a:t>入选。材料体现的是民主执政，</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党的主张可以经过法定程序上升为国家意志</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强调依法执政，</a:t>
            </a:r>
            <a:r>
              <a:rPr lang="en-US" altLang="en-US" sz="1600">
                <a:latin typeface="黑体" panose="02010609060101010101" charset="-122"/>
                <a:ea typeface="黑体" panose="02010609060101010101" charset="-122"/>
                <a:cs typeface="黑体" panose="02010609060101010101" charset="-122"/>
                <a:sym typeface="+mn-ea"/>
              </a:rPr>
              <a:t>①</a:t>
            </a:r>
            <a:r>
              <a:rPr lang="zh-CN" altLang="en-US" sz="1600">
                <a:latin typeface="黑体" panose="02010609060101010101" charset="-122"/>
                <a:ea typeface="黑体" panose="02010609060101010101" charset="-122"/>
                <a:cs typeface="黑体" panose="02010609060101010101" charset="-122"/>
                <a:sym typeface="+mn-ea"/>
              </a:rPr>
              <a:t>排除。群众路线是党的根本工作方法，</a:t>
            </a:r>
            <a:r>
              <a:rPr lang="en-US" altLang="en-US" sz="1600">
                <a:latin typeface="黑体" panose="02010609060101010101" charset="-122"/>
                <a:ea typeface="黑体" panose="02010609060101010101" charset="-122"/>
                <a:cs typeface="黑体" panose="02010609060101010101" charset="-122"/>
                <a:sym typeface="+mn-ea"/>
              </a:rPr>
              <a:t>④</a:t>
            </a:r>
            <a:r>
              <a:rPr lang="zh-CN" altLang="en-US" sz="1600">
                <a:latin typeface="黑体" panose="02010609060101010101" charset="-122"/>
                <a:ea typeface="黑体" panose="02010609060101010101" charset="-122"/>
                <a:cs typeface="黑体" panose="02010609060101010101" charset="-122"/>
                <a:sym typeface="+mn-ea"/>
              </a:rPr>
              <a:t>排除。</a:t>
            </a:r>
            <a:r>
              <a:rPr lang="zh-CN" altLang="en-US" sz="1600">
                <a:latin typeface="黑体" panose="02010609060101010101" charset="-122"/>
                <a:ea typeface="黑体" panose="02010609060101010101" charset="-122"/>
                <a:cs typeface="黑体" panose="02010609060101010101" charset="-122"/>
                <a:sym typeface="+mn-ea"/>
              </a:rPr>
              <a:t>　</a:t>
            </a:r>
            <a:endParaRPr lang="zh-CN" altLang="en-US" sz="1600">
              <a:latin typeface="黑体" panose="02010609060101010101" charset="-122"/>
              <a:ea typeface="黑体" panose="02010609060101010101" charset="-122"/>
              <a:cs typeface="黑体" panose="02010609060101010101" charset="-122"/>
              <a:sym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6290" y="1116330"/>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4.[</a:t>
            </a:r>
            <a:r>
              <a:rPr lang="zh-CN" altLang="en-US">
                <a:latin typeface="仿宋" panose="02010609060101010101" charset="-122"/>
                <a:ea typeface="仿宋" panose="02010609060101010101" charset="-122"/>
                <a:cs typeface="仿宋" panose="02010609060101010101" charset="-122"/>
              </a:rPr>
              <a:t>山东德州</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高一联考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党纪作为党的</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戒尺</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和党员的</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紧箍咒</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，上承自律、下启法律。</a:t>
            </a:r>
            <a:r>
              <a:rPr lang="en-US" altLang="zh-CN">
                <a:latin typeface="黑体" panose="02010609060101010101" charset="-122"/>
                <a:ea typeface="黑体" panose="02010609060101010101" charset="-122"/>
              </a:rPr>
              <a:t>2025</a:t>
            </a:r>
            <a:r>
              <a:rPr lang="zh-CN" altLang="en-US">
                <a:latin typeface="黑体" panose="02010609060101010101" charset="-122"/>
                <a:ea typeface="黑体" panose="02010609060101010101" charset="-122"/>
              </a:rPr>
              <a:t>年</a:t>
            </a:r>
            <a:r>
              <a:rPr lang="en-US" altLang="zh-CN">
                <a:latin typeface="黑体" panose="02010609060101010101" charset="-122"/>
                <a:ea typeface="黑体" panose="02010609060101010101" charset="-122"/>
              </a:rPr>
              <a:t>1</a:t>
            </a:r>
            <a:r>
              <a:rPr lang="zh-CN" altLang="en-US">
                <a:latin typeface="黑体" panose="02010609060101010101" charset="-122"/>
                <a:ea typeface="黑体" panose="02010609060101010101" charset="-122"/>
              </a:rPr>
              <a:t>月</a:t>
            </a:r>
            <a:r>
              <a:rPr lang="en-US" altLang="zh-CN">
                <a:latin typeface="黑体" panose="02010609060101010101" charset="-122"/>
                <a:ea typeface="黑体" panose="02010609060101010101" charset="-122"/>
              </a:rPr>
              <a:t>6</a:t>
            </a:r>
            <a:r>
              <a:rPr lang="zh-CN" altLang="en-US">
                <a:latin typeface="黑体" panose="02010609060101010101" charset="-122"/>
                <a:ea typeface="黑体" panose="02010609060101010101" charset="-122"/>
              </a:rPr>
              <a:t>日，习近平总书记指出：</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建立常态化长效化的纪律教育机制，使纪律教育贯穿干部成长全周期、融入组织管理全过程。</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这一要求（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表明党加强自身建设，用法律规范党员干部行为</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有利于加强党的建设，保持党的先进性和纯洁性</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能够推动全面从严治党，增强党员干部的纪律意识</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说明党纪是党的根本活动准则，党员必须严格遵守</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②④</a:t>
            </a:r>
            <a:endParaRPr lang="en-US" altLang="en-US">
              <a:latin typeface="黑体" panose="02010609060101010101" charset="-122"/>
              <a:ea typeface="黑体" panose="02010609060101010101" charset="-122"/>
            </a:endParaRPr>
          </a:p>
        </p:txBody>
      </p:sp>
      <p:sp>
        <p:nvSpPr>
          <p:cNvPr id="4" name="文本框 3"/>
          <p:cNvSpPr txBox="1"/>
          <p:nvPr/>
        </p:nvSpPr>
        <p:spPr>
          <a:xfrm>
            <a:off x="4258310" y="186182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C</a:t>
            </a:r>
            <a:endParaRPr lang="en-US" altLang="zh-CN">
              <a:solidFill>
                <a:srgbClr val="FF0000"/>
              </a:solidFill>
              <a:latin typeface="黑体" panose="02010609060101010101" charset="-122"/>
              <a:ea typeface="黑体" panose="02010609060101010101" charset="-122"/>
            </a:endParaRPr>
          </a:p>
        </p:txBody>
      </p:sp>
      <p:sp>
        <p:nvSpPr>
          <p:cNvPr id="5" name="文本框 4"/>
          <p:cNvSpPr txBox="1"/>
          <p:nvPr/>
        </p:nvSpPr>
        <p:spPr>
          <a:xfrm>
            <a:off x="796290" y="4470400"/>
            <a:ext cx="10661015" cy="1419860"/>
          </a:xfrm>
          <a:prstGeom prst="rect">
            <a:avLst/>
          </a:prstGeom>
          <a:noFill/>
        </p:spPr>
        <p:txBody>
          <a:bodyPr wrap="square" rtlCol="0" anchor="t">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sym typeface="+mn-ea"/>
              </a:rPr>
              <a:t>【解析】本题考查依法执政、中国共产党不断加强自身建设。材料强调发挥党纪的作用，但党纪不是法律，</a:t>
            </a:r>
            <a:r>
              <a:rPr lang="en-US" altLang="en-US">
                <a:latin typeface="黑体" panose="02010609060101010101" charset="-122"/>
                <a:ea typeface="黑体" panose="02010609060101010101" charset="-122"/>
                <a:cs typeface="黑体" panose="02010609060101010101" charset="-122"/>
                <a:sym typeface="+mn-ea"/>
              </a:rPr>
              <a:t>①</a:t>
            </a:r>
            <a:r>
              <a:rPr lang="zh-CN" altLang="en-US">
                <a:latin typeface="黑体" panose="02010609060101010101" charset="-122"/>
                <a:ea typeface="黑体" panose="02010609060101010101" charset="-122"/>
                <a:cs typeface="黑体" panose="02010609060101010101" charset="-122"/>
                <a:sym typeface="+mn-ea"/>
              </a:rPr>
              <a:t>排除。建立常态化长效化的纪律教育机制，使纪律教育贯穿干部成长全周期、融入组织管理全过程，说明这一要求有利于加强党的建设，保持党的先进性和纯洁性，能够推动全面从严治党，增强党员干部的纪律意识，</a:t>
            </a:r>
            <a:r>
              <a:rPr lang="en-US" altLang="en-US">
                <a:latin typeface="黑体" panose="02010609060101010101" charset="-122"/>
                <a:ea typeface="黑体" panose="02010609060101010101" charset="-122"/>
                <a:cs typeface="黑体" panose="02010609060101010101" charset="-122"/>
                <a:sym typeface="+mn-ea"/>
              </a:rPr>
              <a:t>②③</a:t>
            </a:r>
            <a:r>
              <a:rPr lang="zh-CN" altLang="en-US">
                <a:latin typeface="黑体" panose="02010609060101010101" charset="-122"/>
                <a:ea typeface="黑体" panose="02010609060101010101" charset="-122"/>
                <a:cs typeface="黑体" panose="02010609060101010101" charset="-122"/>
                <a:sym typeface="+mn-ea"/>
              </a:rPr>
              <a:t>正确。宪法是党的根本活动准则，</a:t>
            </a:r>
            <a:r>
              <a:rPr lang="en-US" altLang="en-US">
                <a:latin typeface="黑体" panose="02010609060101010101" charset="-122"/>
                <a:ea typeface="黑体" panose="02010609060101010101" charset="-122"/>
                <a:cs typeface="黑体" panose="02010609060101010101" charset="-122"/>
                <a:sym typeface="+mn-ea"/>
              </a:rPr>
              <a:t>④</a:t>
            </a:r>
            <a:r>
              <a:rPr lang="zh-CN" altLang="en-US">
                <a:latin typeface="黑体" panose="02010609060101010101" charset="-122"/>
                <a:ea typeface="黑体" panose="02010609060101010101" charset="-122"/>
                <a:cs typeface="黑体" panose="02010609060101010101" charset="-122"/>
                <a:sym typeface="+mn-ea"/>
              </a:rPr>
              <a:t>错误。</a:t>
            </a:r>
            <a:r>
              <a:rPr lang="zh-CN" altLang="en-US">
                <a:latin typeface="黑体" panose="02010609060101010101" charset="-122"/>
                <a:ea typeface="黑体" panose="02010609060101010101" charset="-122"/>
                <a:cs typeface="黑体" panose="02010609060101010101" charset="-122"/>
                <a:sym typeface="+mn-ea"/>
              </a:rPr>
              <a:t>　</a:t>
            </a:r>
            <a:endParaRPr lang="zh-CN" altLang="en-US">
              <a:latin typeface="黑体" panose="02010609060101010101" charset="-122"/>
              <a:ea typeface="黑体" panose="02010609060101010101" charset="-122"/>
              <a:cs typeface="黑体" panose="02010609060101010101" charset="-122"/>
              <a:sym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Lst>
  </p:timing>
</p:sld>
</file>

<file path=ppt/slides/slide2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6290" y="1116330"/>
            <a:ext cx="10659745" cy="43516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5.[</a:t>
            </a:r>
            <a:r>
              <a:rPr lang="zh-CN" altLang="en-US">
                <a:latin typeface="仿宋" panose="02010609060101010101" charset="-122"/>
                <a:ea typeface="仿宋" panose="02010609060101010101" charset="-122"/>
                <a:cs typeface="仿宋" panose="02010609060101010101" charset="-122"/>
              </a:rPr>
              <a:t>湖北武汉</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高一期末</a:t>
            </a:r>
            <a:r>
              <a:rPr lang="zh-CN" altLang="en-US">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阅读材料，回答问题。</a:t>
            </a:r>
            <a:endParaRPr lang="zh-CN" altLang="en-US">
              <a:latin typeface="楷体" panose="02010609060101010101" charset="-122"/>
              <a:ea typeface="楷体" panose="02010609060101010101" charset="-122"/>
            </a:endParaRPr>
          </a:p>
          <a:p>
            <a:pPr indent="0" algn="just" fontAlgn="auto">
              <a:lnSpc>
                <a:spcPct val="140000"/>
              </a:lnSpc>
            </a:pPr>
            <a:r>
              <a:rPr lang="en-US" altLang="zh-CN">
                <a:latin typeface="楷体" panose="02010609060101010101" charset="-122"/>
                <a:ea typeface="楷体" panose="02010609060101010101" charset="-122"/>
              </a:rPr>
              <a:t>    2024</a:t>
            </a:r>
            <a:r>
              <a:rPr lang="zh-CN" altLang="en-US">
                <a:latin typeface="楷体" panose="02010609060101010101" charset="-122"/>
                <a:ea typeface="楷体" panose="02010609060101010101" charset="-122"/>
              </a:rPr>
              <a:t>年</a:t>
            </a:r>
            <a:r>
              <a:rPr lang="en-US" altLang="zh-CN">
                <a:latin typeface="楷体" panose="02010609060101010101" charset="-122"/>
                <a:ea typeface="楷体" panose="02010609060101010101" charset="-122"/>
              </a:rPr>
              <a:t>2</a:t>
            </a:r>
            <a:r>
              <a:rPr lang="zh-CN" altLang="en-US">
                <a:latin typeface="楷体" panose="02010609060101010101" charset="-122"/>
                <a:ea typeface="楷体" panose="02010609060101010101" charset="-122"/>
              </a:rPr>
              <a:t>月，修订后的《中国共产党巡视工作条例》发布，其中第二十条明确指出</a:t>
            </a:r>
            <a:r>
              <a:rPr lang="en-US" altLang="zh-CN">
                <a:latin typeface="楷体" panose="02010609060101010101" charset="-122"/>
                <a:ea typeface="楷体" panose="02010609060101010101" charset="-122"/>
              </a:rPr>
              <a:t>“</a:t>
            </a:r>
            <a:r>
              <a:rPr lang="zh-CN" altLang="en-US">
                <a:latin typeface="楷体" panose="02010609060101010101" charset="-122"/>
                <a:ea typeface="楷体" panose="02010609060101010101" charset="-122"/>
              </a:rPr>
              <a:t>必要时可以提级巡视</a:t>
            </a:r>
            <a:r>
              <a:rPr lang="en-US" altLang="zh-CN">
                <a:latin typeface="楷体" panose="02010609060101010101" charset="-122"/>
                <a:ea typeface="楷体" panose="02010609060101010101" charset="-122"/>
              </a:rPr>
              <a:t>”</a:t>
            </a:r>
            <a:r>
              <a:rPr lang="zh-CN" altLang="en-US">
                <a:latin typeface="楷体" panose="02010609060101010101" charset="-122"/>
                <a:ea typeface="楷体" panose="02010609060101010101" charset="-122"/>
              </a:rPr>
              <a:t>，这是中央首次以制度形式明确</a:t>
            </a:r>
            <a:r>
              <a:rPr lang="en-US" altLang="zh-CN">
                <a:latin typeface="楷体" panose="02010609060101010101" charset="-122"/>
                <a:ea typeface="楷体" panose="02010609060101010101" charset="-122"/>
              </a:rPr>
              <a:t>“</a:t>
            </a:r>
            <a:r>
              <a:rPr lang="zh-CN" altLang="en-US">
                <a:latin typeface="楷体" panose="02010609060101010101" charset="-122"/>
                <a:ea typeface="楷体" panose="02010609060101010101" charset="-122"/>
              </a:rPr>
              <a:t>提级巡视</a:t>
            </a:r>
            <a:r>
              <a:rPr lang="en-US" altLang="zh-CN">
                <a:latin typeface="楷体" panose="02010609060101010101" charset="-122"/>
                <a:ea typeface="楷体" panose="02010609060101010101" charset="-122"/>
              </a:rPr>
              <a:t>”</a:t>
            </a:r>
            <a:r>
              <a:rPr lang="zh-CN" altLang="en-US">
                <a:latin typeface="楷体" panose="02010609060101010101" charset="-122"/>
                <a:ea typeface="楷体" panose="02010609060101010101" charset="-122"/>
              </a:rPr>
              <a:t>，将其与常规巡视、专项巡视等并列，作为法定巡视方式之一。</a:t>
            </a:r>
            <a:r>
              <a:rPr lang="en-US" altLang="zh-CN">
                <a:latin typeface="楷体" panose="02010609060101010101" charset="-122"/>
                <a:ea typeface="楷体" panose="02010609060101010101" charset="-122"/>
              </a:rPr>
              <a:t>2025</a:t>
            </a:r>
            <a:r>
              <a:rPr lang="zh-CN" altLang="en-US">
                <a:latin typeface="楷体" panose="02010609060101010101" charset="-122"/>
                <a:ea typeface="楷体" panose="02010609060101010101" charset="-122"/>
              </a:rPr>
              <a:t>年</a:t>
            </a:r>
            <a:r>
              <a:rPr lang="en-US" altLang="zh-CN">
                <a:latin typeface="楷体" panose="02010609060101010101" charset="-122"/>
                <a:ea typeface="楷体" panose="02010609060101010101" charset="-122"/>
              </a:rPr>
              <a:t>1</a:t>
            </a:r>
            <a:r>
              <a:rPr lang="zh-CN" altLang="en-US">
                <a:latin typeface="楷体" panose="02010609060101010101" charset="-122"/>
                <a:ea typeface="楷体" panose="02010609060101010101" charset="-122"/>
              </a:rPr>
              <a:t>月召开的二十届中央纪委四次全会，提出</a:t>
            </a:r>
            <a:r>
              <a:rPr lang="en-US" altLang="zh-CN">
                <a:latin typeface="楷体" panose="02010609060101010101" charset="-122"/>
                <a:ea typeface="楷体" panose="02010609060101010101" charset="-122"/>
              </a:rPr>
              <a:t>“</a:t>
            </a:r>
            <a:r>
              <a:rPr lang="zh-CN" altLang="en-US">
                <a:latin typeface="楷体" panose="02010609060101010101" charset="-122"/>
                <a:ea typeface="楷体" panose="02010609060101010101" charset="-122"/>
              </a:rPr>
              <a:t>灵活开展提级巡视</a:t>
            </a:r>
            <a:r>
              <a:rPr lang="en-US" altLang="zh-CN">
                <a:latin typeface="楷体" panose="02010609060101010101" charset="-122"/>
                <a:ea typeface="楷体" panose="02010609060101010101" charset="-122"/>
              </a:rPr>
              <a:t>”</a:t>
            </a:r>
            <a:r>
              <a:rPr lang="zh-CN" altLang="en-US">
                <a:latin typeface="楷体" panose="02010609060101010101" charset="-122"/>
                <a:ea typeface="楷体" panose="02010609060101010101" charset="-122"/>
              </a:rPr>
              <a:t>，进一步释放了推进这一制度的信号。</a:t>
            </a:r>
            <a:endParaRPr lang="zh-CN" altLang="en-US">
              <a:latin typeface="楷体" panose="02010609060101010101" charset="-122"/>
              <a:ea typeface="楷体" panose="02010609060101010101" charset="-122"/>
            </a:endParaRPr>
          </a:p>
          <a:p>
            <a:pPr indent="0" algn="just" fontAlgn="auto">
              <a:lnSpc>
                <a:spcPct val="140000"/>
              </a:lnSpc>
            </a:pPr>
            <a:r>
              <a:rPr lang="en-US" altLang="zh-CN">
                <a:latin typeface="楷体" panose="02010609060101010101" charset="-122"/>
                <a:ea typeface="楷体" panose="02010609060101010101" charset="-122"/>
              </a:rPr>
              <a:t>    2025</a:t>
            </a:r>
            <a:r>
              <a:rPr lang="zh-CN" altLang="en-US">
                <a:latin typeface="楷体" panose="02010609060101010101" charset="-122"/>
                <a:ea typeface="楷体" panose="02010609060101010101" charset="-122"/>
              </a:rPr>
              <a:t>年</a:t>
            </a:r>
            <a:r>
              <a:rPr lang="en-US" altLang="zh-CN">
                <a:latin typeface="楷体" panose="02010609060101010101" charset="-122"/>
                <a:ea typeface="楷体" panose="02010609060101010101" charset="-122"/>
              </a:rPr>
              <a:t>4</a:t>
            </a:r>
            <a:r>
              <a:rPr lang="zh-CN" altLang="en-US">
                <a:latin typeface="楷体" panose="02010609060101010101" charset="-122"/>
                <a:ea typeface="楷体" panose="02010609060101010101" charset="-122"/>
              </a:rPr>
              <a:t>月</a:t>
            </a:r>
            <a:r>
              <a:rPr lang="en-US" altLang="zh-CN">
                <a:latin typeface="楷体" panose="02010609060101010101" charset="-122"/>
                <a:ea typeface="楷体" panose="02010609060101010101" charset="-122"/>
              </a:rPr>
              <a:t>8</a:t>
            </a:r>
            <a:r>
              <a:rPr lang="zh-CN" altLang="en-US">
                <a:latin typeface="楷体" panose="02010609060101010101" charset="-122"/>
                <a:ea typeface="楷体" panose="02010609060101010101" charset="-122"/>
              </a:rPr>
              <a:t>日，二十届中央第五轮巡视对象正式公布，河北省、山西省、内蒙古自治区、吉林省、浙江省、安徽省等</a:t>
            </a:r>
            <a:r>
              <a:rPr lang="en-US" altLang="zh-CN">
                <a:latin typeface="楷体" panose="02010609060101010101" charset="-122"/>
                <a:ea typeface="楷体" panose="02010609060101010101" charset="-122"/>
              </a:rPr>
              <a:t>15</a:t>
            </a:r>
            <a:r>
              <a:rPr lang="zh-CN" altLang="en-US">
                <a:latin typeface="楷体" panose="02010609060101010101" charset="-122"/>
                <a:ea typeface="楷体" panose="02010609060101010101" charset="-122"/>
              </a:rPr>
              <a:t>个省区和新疆生产建设兵团迎来常规巡视。本轮巡视备受关注的动向之一，是对云南省昆明市的提级巡视。</a:t>
            </a:r>
            <a:r>
              <a:rPr lang="en-US" altLang="zh-CN">
                <a:latin typeface="楷体" panose="02010609060101010101" charset="-122"/>
                <a:ea typeface="楷体" panose="02010609060101010101" charset="-122"/>
              </a:rPr>
              <a:t> </a:t>
            </a:r>
            <a:r>
              <a:rPr lang="zh-CN" altLang="en-US">
                <a:latin typeface="楷体" panose="02010609060101010101" charset="-122"/>
                <a:ea typeface="楷体" panose="02010609060101010101" charset="-122"/>
              </a:rPr>
              <a:t>这是中央巡视首次对地级市公开点名，开展提级巡视。</a:t>
            </a:r>
            <a:endParaRPr lang="zh-CN" altLang="en-US">
              <a:latin typeface="楷体" panose="02010609060101010101" charset="-122"/>
              <a:ea typeface="楷体" panose="02010609060101010101" charset="-122"/>
            </a:endParaRPr>
          </a:p>
          <a:p>
            <a:pPr indent="0" algn="just" fontAlgn="auto">
              <a:lnSpc>
                <a:spcPct val="140000"/>
              </a:lnSpc>
            </a:pPr>
            <a:endParaRPr lang="zh-CN" altLang="en-US">
              <a:latin typeface="楷体" panose="02010609060101010101" charset="-122"/>
              <a:ea typeface="楷体" panose="02010609060101010101" charset="-122"/>
            </a:endParaRPr>
          </a:p>
          <a:p>
            <a:pPr indent="0" algn="just" fontAlgn="auto">
              <a:lnSpc>
                <a:spcPct val="140000"/>
              </a:lnSpc>
            </a:pPr>
            <a:endParaRPr lang="zh-CN" altLang="en-US">
              <a:latin typeface="楷体" panose="02010609060101010101" charset="-122"/>
              <a:ea typeface="楷体" panose="02010609060101010101" charset="-122"/>
            </a:endParaRPr>
          </a:p>
          <a:p>
            <a:pPr indent="0" algn="just" fontAlgn="auto">
              <a:lnSpc>
                <a:spcPct val="140000"/>
              </a:lnSpc>
            </a:pPr>
            <a:r>
              <a:rPr lang="zh-CN" altLang="en-US">
                <a:latin typeface="黑体" panose="02010609060101010101" charset="-122"/>
                <a:ea typeface="黑体" panose="02010609060101010101" charset="-122"/>
              </a:rPr>
              <a:t>结合材料，运用巩固党的长期执政地位的知识，阐述中央推进巡视制度创新的政治逻辑。（</a:t>
            </a:r>
            <a:r>
              <a:rPr lang="en-US" altLang="zh-CN">
                <a:latin typeface="黑体" panose="02010609060101010101" charset="-122"/>
                <a:ea typeface="黑体" panose="02010609060101010101" charset="-122"/>
              </a:rPr>
              <a:t>8</a:t>
            </a:r>
            <a:r>
              <a:rPr lang="zh-CN" altLang="en-US">
                <a:latin typeface="黑体" panose="02010609060101010101" charset="-122"/>
                <a:ea typeface="黑体" panose="02010609060101010101" charset="-122"/>
              </a:rPr>
              <a:t>分）</a:t>
            </a:r>
            <a:endParaRPr lang="zh-CN" altLang="en-US">
              <a:latin typeface="黑体" panose="02010609060101010101" charset="-122"/>
              <a:ea typeface="黑体" panose="02010609060101010101" charset="-122"/>
            </a:endParaRPr>
          </a:p>
        </p:txBody>
      </p:sp>
      <p:graphicFrame>
        <p:nvGraphicFramePr>
          <p:cNvPr id="5" name="表格 4"/>
          <p:cNvGraphicFramePr/>
          <p:nvPr/>
        </p:nvGraphicFramePr>
        <p:xfrm>
          <a:off x="1624965" y="4256405"/>
          <a:ext cx="9026525" cy="708660"/>
        </p:xfrm>
        <a:graphic>
          <a:graphicData uri="http://schemas.openxmlformats.org/drawingml/2006/table">
            <a:tbl>
              <a:tblPr/>
              <a:tblGrid>
                <a:gridCol w="9026525"/>
              </a:tblGrid>
              <a:tr h="708660">
                <a:tc>
                  <a:txBody>
                    <a:bodyPr/>
                    <a:p>
                      <a:pPr marL="0" indent="0" algn="ctr">
                        <a:spcBef>
                          <a:spcPct val="0"/>
                        </a:spcBef>
                        <a:spcAft>
                          <a:spcPct val="0"/>
                        </a:spcAft>
                      </a:pPr>
                      <a:r>
                        <a:rPr lang="zh-CN" sz="1400">
                          <a:latin typeface="楷体_GB2312"/>
                          <a:ea typeface="楷体_GB2312"/>
                        </a:rPr>
                        <a:t>名词点击：提级巡视是中国共产党巡视工作中的一种特殊监督方式，指上级党组织突破常规管理权限，直接对下级党组织管辖的党组织（通常为更低层级单位）开展巡视或巡察。其核心目的是增强监督的震慑力与穿透力，解决因层级限制可能存在的</a:t>
                      </a:r>
                      <a:r>
                        <a:rPr lang="zh-CN" altLang="en-US" sz="1400">
                          <a:latin typeface="宋体" panose="02010600030101010101" pitchFamily="2" charset="-122"/>
                          <a:ea typeface="宋体" panose="02010600030101010101" pitchFamily="2" charset="-122"/>
                        </a:rPr>
                        <a:t>“</a:t>
                      </a:r>
                      <a:r>
                        <a:rPr lang="zh-CN" sz="1400">
                          <a:latin typeface="楷体_GB2312"/>
                          <a:ea typeface="楷体_GB2312"/>
                        </a:rPr>
                        <a:t>护短</a:t>
                      </a:r>
                      <a:r>
                        <a:rPr lang="zh-CN" altLang="en-US" sz="1400">
                          <a:latin typeface="宋体" panose="02010600030101010101" pitchFamily="2" charset="-122"/>
                          <a:ea typeface="宋体" panose="02010600030101010101" pitchFamily="2" charset="-122"/>
                        </a:rPr>
                        <a:t>”</a:t>
                      </a:r>
                      <a:r>
                        <a:rPr lang="zh-CN" sz="1400">
                          <a:latin typeface="楷体_GB2312"/>
                          <a:ea typeface="楷体_GB2312"/>
                        </a:rPr>
                        <a:t>或监督乏力问题。</a:t>
                      </a:r>
                      <a:endParaRPr lang="zh-CN" sz="1400">
                        <a:latin typeface="楷体_GB2312"/>
                        <a:ea typeface="楷体_GB231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04b7ee623.fixed?pid=3712956c5&amp;color=195,214,0&amp;vtp=1&amp;bbb=1"/>
          <p:cNvSpPr/>
          <p:nvPr/>
        </p:nvSpPr>
        <p:spPr>
          <a:xfrm>
            <a:off x="963295" y="1480820"/>
            <a:ext cx="10266045" cy="1207135"/>
          </a:xfrm>
          <a:prstGeom prst="rect">
            <a:avLst/>
          </a:prstGeom>
          <a:noFill/>
        </p:spPr>
        <p:txBody>
          <a:bodyPr wrap="none" lIns="0" tIns="0" rIns="0" bIns="0" rtlCol="0" anchor="ctr"/>
          <a:lstStyle/>
          <a:p>
            <a:pPr algn="ctr" latinLnBrk="1">
              <a:lnSpc>
                <a:spcPts val="5400"/>
              </a:lnSpc>
            </a:pPr>
            <a:r>
              <a:rPr lang="en-US" altLang="zh-CN" sz="4400" b="1" i="0" dirty="0">
                <a:solidFill>
                  <a:srgbClr val="DE69A3"/>
                </a:solidFill>
                <a:latin typeface="微软雅黑" panose="020B0503020204020204" charset="-122"/>
                <a:ea typeface="微软雅黑" panose="020B0503020204020204" charset="-122"/>
                <a:cs typeface="微软雅黑" panose="020B0503020204020204" pitchFamily="34" charset="-120"/>
              </a:rPr>
              <a:t> </a:t>
            </a:r>
            <a:endParaRPr lang="en-US" altLang="zh-CN" sz="4400" b="1" i="0" dirty="0">
              <a:solidFill>
                <a:srgbClr val="DE69A3"/>
              </a:solidFill>
              <a:latin typeface="微软雅黑" panose="020B0503020204020204" charset="-122"/>
              <a:ea typeface="微软雅黑" panose="020B0503020204020204" charset="-122"/>
              <a:cs typeface="微软雅黑" panose="020B0503020204020204" pitchFamily="34" charset="-120"/>
            </a:endParaRPr>
          </a:p>
          <a:p>
            <a:pPr algn="ctr" latinLnBrk="1">
              <a:lnSpc>
                <a:spcPts val="5400"/>
              </a:lnSpc>
            </a:pPr>
            <a:r>
              <a:rPr lang="zh-CN" altLang="en-US" sz="4400" b="1" dirty="0">
                <a:solidFill>
                  <a:srgbClr val="DE69A3"/>
                </a:solidFill>
                <a:latin typeface="微软雅黑" panose="020B0503020204020204" charset="-122"/>
                <a:ea typeface="微软雅黑" panose="020B0503020204020204" charset="-122"/>
                <a:cs typeface="微软雅黑" panose="020B0503020204020204" pitchFamily="34" charset="-120"/>
                <a:sym typeface="+mn-ea"/>
              </a:rPr>
              <a:t>第一框</a:t>
            </a:r>
            <a:r>
              <a:rPr lang="en-US" altLang="zh-CN" sz="4400" b="1" dirty="0">
                <a:solidFill>
                  <a:srgbClr val="DE69A3"/>
                </a:solidFill>
                <a:latin typeface="微软雅黑" panose="020B0503020204020204" charset="-122"/>
                <a:ea typeface="微软雅黑" panose="020B0503020204020204" charset="-122"/>
                <a:cs typeface="微软雅黑" panose="020B0503020204020204" pitchFamily="34" charset="-120"/>
                <a:sym typeface="+mn-ea"/>
              </a:rPr>
              <a:t> </a:t>
            </a:r>
            <a:r>
              <a:rPr lang="zh-CN" altLang="en-US" sz="4400" b="1" dirty="0">
                <a:solidFill>
                  <a:srgbClr val="DE69A3"/>
                </a:solidFill>
                <a:latin typeface="微软雅黑" panose="020B0503020204020204" charset="-122"/>
                <a:ea typeface="微软雅黑" panose="020B0503020204020204" charset="-122"/>
                <a:cs typeface="微软雅黑" panose="020B0503020204020204" pitchFamily="34" charset="-120"/>
                <a:sym typeface="+mn-ea"/>
              </a:rPr>
              <a:t>坚持党的领导</a:t>
            </a:r>
            <a:endParaRPr lang="en-US" altLang="zh-CN" sz="4400" b="1" i="0" dirty="0">
              <a:solidFill>
                <a:srgbClr val="DE69A3"/>
              </a:solidFill>
              <a:latin typeface="微软雅黑" panose="020B0503020204020204" charset="-122"/>
              <a:ea typeface="微软雅黑" panose="020B0503020204020204" charset="-122"/>
              <a:cs typeface="微软雅黑" panose="020B0503020204020204" pitchFamily="34" charset="-120"/>
            </a:endParaRPr>
          </a:p>
          <a:p>
            <a:pPr algn="ctr" latinLnBrk="1">
              <a:lnSpc>
                <a:spcPts val="5400"/>
              </a:lnSpc>
            </a:pPr>
            <a:endPar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endParaRPr>
          </a:p>
        </p:txBody>
      </p:sp>
      <p:sp>
        <p:nvSpPr>
          <p:cNvPr id="3" name="C_2_BD#3712956c5.fixed?pid=bb9bf6be7&amp;color=255,255,255&amp;vtp=1&amp;bbb=1"/>
          <p:cNvSpPr/>
          <p:nvPr/>
        </p:nvSpPr>
        <p:spPr>
          <a:xfrm>
            <a:off x="3175" y="2914650"/>
            <a:ext cx="12188952" cy="649224"/>
          </a:xfrm>
          <a:prstGeom prst="rect">
            <a:avLst/>
          </a:prstGeom>
          <a:noFill/>
        </p:spPr>
        <p:txBody>
          <a:bodyPr wrap="none" lIns="0" tIns="0" rIns="0" bIns="0" rtlCol="0" anchor="ctr"/>
          <a:lstStyle/>
          <a:p>
            <a:pPr algn="ctr" latinLnBrk="1">
              <a:lnSpc>
                <a:spcPts val="4000"/>
              </a:lnSpc>
            </a:pPr>
            <a:r>
              <a:rPr lang="zh-CN" sz="3200" b="1" i="0" dirty="0">
                <a:solidFill>
                  <a:srgbClr val="FFFFFF"/>
                </a:solidFill>
                <a:latin typeface="微软雅黑" panose="020B0503020204020204" charset="-122"/>
                <a:ea typeface="微软雅黑" panose="020B0503020204020204" charset="-122"/>
                <a:cs typeface="微软雅黑" panose="020B0503020204020204" pitchFamily="34" charset="-120"/>
              </a:rPr>
              <a:t>对点上分</a:t>
            </a:r>
            <a:endParaRPr lang="zh-CN" sz="3200" b="1" i="0" dirty="0">
              <a:solidFill>
                <a:srgbClr val="FFFFFF"/>
              </a:solidFill>
              <a:latin typeface="微软雅黑" panose="020B0503020204020204" charset="-122"/>
              <a:ea typeface="微软雅黑" panose="020B0503020204020204" charset="-122"/>
              <a:cs typeface="微软雅黑" panose="020B0503020204020204" pitchFamily="34" charset="-120"/>
            </a:endParaRPr>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4" name="文本框 3"/>
          <p:cNvSpPr txBox="1"/>
          <p:nvPr/>
        </p:nvSpPr>
        <p:spPr>
          <a:xfrm>
            <a:off x="1240155" y="1755140"/>
            <a:ext cx="9711690" cy="3348355"/>
          </a:xfrm>
          <a:prstGeom prst="rect">
            <a:avLst/>
          </a:prstGeom>
          <a:noFill/>
        </p:spPr>
        <p:txBody>
          <a:bodyPr wrap="square" rtlCol="0">
            <a:noAutofit/>
          </a:bodyPr>
          <a:p>
            <a:pPr indent="0" fontAlgn="auto">
              <a:lnSpc>
                <a:spcPct val="150000"/>
              </a:lnSpc>
            </a:pPr>
            <a:r>
              <a:rPr lang="en-US" altLang="zh-CN">
                <a:solidFill>
                  <a:srgbClr val="FF0000"/>
                </a:solidFill>
                <a:latin typeface="黑体" panose="02010609060101010101" charset="-122"/>
                <a:ea typeface="黑体" panose="02010609060101010101" charset="-122"/>
              </a:rPr>
              <a:t> </a:t>
            </a:r>
            <a:r>
              <a:rPr lang="zh-CN" altLang="en-US">
                <a:solidFill>
                  <a:srgbClr val="FF0000"/>
                </a:solidFill>
                <a:latin typeface="黑体" panose="02010609060101010101" charset="-122"/>
                <a:ea typeface="黑体" panose="02010609060101010101" charset="-122"/>
              </a:rPr>
              <a:t>【答案】</a:t>
            </a:r>
            <a:r>
              <a:rPr lang="en-US" altLang="en-US">
                <a:solidFill>
                  <a:srgbClr val="FF0000"/>
                </a:solidFill>
                <a:latin typeface="黑体" panose="02010609060101010101" charset="-122"/>
                <a:ea typeface="黑体" panose="02010609060101010101" charset="-122"/>
              </a:rPr>
              <a:t>①</a:t>
            </a:r>
            <a:r>
              <a:rPr lang="zh-CN" altLang="en-US">
                <a:solidFill>
                  <a:srgbClr val="FF0000"/>
                </a:solidFill>
                <a:latin typeface="黑体" panose="02010609060101010101" charset="-122"/>
                <a:ea typeface="黑体" panose="02010609060101010101" charset="-122"/>
              </a:rPr>
              <a:t>坚持党的全面领导，完善党内监督体系：推进巡视制度创新，将</a:t>
            </a:r>
            <a:r>
              <a:rPr lang="en-US" altLang="zh-CN">
                <a:solidFill>
                  <a:srgbClr val="FF0000"/>
                </a:solidFill>
                <a:latin typeface="黑体" panose="02010609060101010101" charset="-122"/>
                <a:ea typeface="黑体" panose="02010609060101010101" charset="-122"/>
              </a:rPr>
              <a:t>“</a:t>
            </a:r>
            <a:r>
              <a:rPr lang="zh-CN" altLang="en-US">
                <a:solidFill>
                  <a:srgbClr val="FF0000"/>
                </a:solidFill>
                <a:latin typeface="黑体" panose="02010609060101010101" charset="-122"/>
                <a:ea typeface="黑体" panose="02010609060101010101" charset="-122"/>
              </a:rPr>
              <a:t>提级巡视</a:t>
            </a:r>
            <a:r>
              <a:rPr lang="en-US" altLang="zh-CN">
                <a:solidFill>
                  <a:srgbClr val="FF0000"/>
                </a:solidFill>
                <a:latin typeface="黑体" panose="02010609060101010101" charset="-122"/>
                <a:ea typeface="黑体" panose="02010609060101010101" charset="-122"/>
              </a:rPr>
              <a:t>”</a:t>
            </a:r>
            <a:r>
              <a:rPr lang="zh-CN" altLang="en-US">
                <a:solidFill>
                  <a:srgbClr val="FF0000"/>
                </a:solidFill>
                <a:latin typeface="黑体" panose="02010609060101010101" charset="-122"/>
                <a:ea typeface="黑体" panose="02010609060101010101" charset="-122"/>
              </a:rPr>
              <a:t>明确为法定方式，强化上级监督效能，优化党内监督链条，保障党对各项工作的全面领导，巩固党的领导核心地位。</a:t>
            </a:r>
            <a:r>
              <a:rPr lang="en-US" altLang="en-US">
                <a:solidFill>
                  <a:srgbClr val="FF0000"/>
                </a:solidFill>
                <a:latin typeface="黑体" panose="02010609060101010101" charset="-122"/>
                <a:ea typeface="黑体" panose="02010609060101010101" charset="-122"/>
              </a:rPr>
              <a:t>②</a:t>
            </a:r>
            <a:r>
              <a:rPr lang="zh-CN" altLang="en-US">
                <a:solidFill>
                  <a:srgbClr val="FF0000"/>
                </a:solidFill>
                <a:latin typeface="黑体" panose="02010609060101010101" charset="-122"/>
                <a:ea typeface="黑体" panose="02010609060101010101" charset="-122"/>
              </a:rPr>
              <a:t>加强党内监督，推进全面从严治党：提级巡视突破常规监督局限，增强监督独立性与权威性，形成强大震慑，及时察觉并纠正党内问题，推动全面从严治党向基层延伸，营造风清气正的政治生态，保持党的先进性和纯洁性。</a:t>
            </a:r>
            <a:r>
              <a:rPr lang="en-US" altLang="en-US">
                <a:solidFill>
                  <a:srgbClr val="FF0000"/>
                </a:solidFill>
                <a:latin typeface="黑体" panose="02010609060101010101" charset="-122"/>
                <a:ea typeface="黑体" panose="02010609060101010101" charset="-122"/>
              </a:rPr>
              <a:t>③</a:t>
            </a:r>
            <a:r>
              <a:rPr lang="zh-CN" altLang="en-US">
                <a:solidFill>
                  <a:srgbClr val="FF0000"/>
                </a:solidFill>
                <a:latin typeface="黑体" panose="02010609060101010101" charset="-122"/>
                <a:ea typeface="黑体" panose="02010609060101010101" charset="-122"/>
              </a:rPr>
              <a:t>践行党的宗旨，维护人民群众利益：巡视制度创新推动基层党组织聚焦群众难题，促使党员干部改进作风，切实解决群众身边的不正之风，维护人民根本利益，厚植党执政的群众基础。</a:t>
            </a:r>
            <a:r>
              <a:rPr lang="en-US" altLang="en-US">
                <a:solidFill>
                  <a:srgbClr val="FF0000"/>
                </a:solidFill>
                <a:latin typeface="黑体" panose="02010609060101010101" charset="-122"/>
                <a:ea typeface="黑体" panose="02010609060101010101" charset="-122"/>
              </a:rPr>
              <a:t>④</a:t>
            </a:r>
            <a:r>
              <a:rPr lang="zh-CN" altLang="en-US">
                <a:solidFill>
                  <a:srgbClr val="FF0000"/>
                </a:solidFill>
                <a:latin typeface="黑体" panose="02010609060101010101" charset="-122"/>
                <a:ea typeface="黑体" panose="02010609060101010101" charset="-122"/>
              </a:rPr>
              <a:t>提升国家治理现代化水平：巡视制度创新丰富监督手段，提升监督精准度，及时发现治理短板，为完善制度、改进工作提供依据，助力国家治理体系和治理能力现代化。</a:t>
            </a:r>
            <a:r>
              <a:rPr lang="en-US" altLang="zh-CN">
                <a:solidFill>
                  <a:srgbClr val="FF0000"/>
                </a:solidFill>
                <a:latin typeface="黑体" panose="02010609060101010101" charset="-122"/>
                <a:ea typeface="黑体" panose="02010609060101010101" charset="-122"/>
              </a:rPr>
              <a:t>(</a:t>
            </a:r>
            <a:r>
              <a:rPr lang="zh-CN" altLang="en-US">
                <a:solidFill>
                  <a:srgbClr val="FF0000"/>
                </a:solidFill>
                <a:latin typeface="黑体" panose="02010609060101010101" charset="-122"/>
                <a:ea typeface="黑体" panose="02010609060101010101" charset="-122"/>
              </a:rPr>
              <a:t>每点</a:t>
            </a:r>
            <a:r>
              <a:rPr lang="en-US" altLang="zh-CN">
                <a:solidFill>
                  <a:srgbClr val="FF0000"/>
                </a:solidFill>
                <a:latin typeface="黑体" panose="02010609060101010101" charset="-122"/>
                <a:ea typeface="黑体" panose="02010609060101010101" charset="-122"/>
              </a:rPr>
              <a:t>2</a:t>
            </a:r>
            <a:r>
              <a:rPr lang="zh-CN" altLang="en-US">
                <a:solidFill>
                  <a:srgbClr val="FF0000"/>
                </a:solidFill>
                <a:latin typeface="黑体" panose="02010609060101010101" charset="-122"/>
                <a:ea typeface="黑体" panose="02010609060101010101" charset="-122"/>
              </a:rPr>
              <a:t>分，共</a:t>
            </a:r>
            <a:r>
              <a:rPr lang="en-US" altLang="zh-CN">
                <a:solidFill>
                  <a:srgbClr val="FF0000"/>
                </a:solidFill>
                <a:latin typeface="黑体" panose="02010609060101010101" charset="-122"/>
                <a:ea typeface="黑体" panose="02010609060101010101" charset="-122"/>
              </a:rPr>
              <a:t>8</a:t>
            </a:r>
            <a:r>
              <a:rPr lang="zh-CN" altLang="en-US">
                <a:solidFill>
                  <a:srgbClr val="FF0000"/>
                </a:solidFill>
                <a:latin typeface="黑体" panose="02010609060101010101" charset="-122"/>
                <a:ea typeface="黑体" panose="02010609060101010101" charset="-122"/>
              </a:rPr>
              <a:t>分</a:t>
            </a:r>
            <a:r>
              <a:rPr lang="en-US" altLang="zh-CN">
                <a:solidFill>
                  <a:srgbClr val="FF0000"/>
                </a:solidFill>
                <a:latin typeface="黑体" panose="02010609060101010101" charset="-122"/>
                <a:ea typeface="黑体" panose="02010609060101010101" charset="-122"/>
              </a:rPr>
              <a:t>)</a:t>
            </a:r>
            <a:endParaRPr lang="en-US" altLang="zh-CN">
              <a:solidFill>
                <a:srgbClr val="FF0000"/>
              </a:solidFill>
              <a:latin typeface="黑体" panose="02010609060101010101" charset="-122"/>
              <a:ea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3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5" name="文本框 4"/>
          <p:cNvSpPr txBox="1"/>
          <p:nvPr/>
        </p:nvSpPr>
        <p:spPr>
          <a:xfrm>
            <a:off x="765493" y="1058228"/>
            <a:ext cx="10661015" cy="4741545"/>
          </a:xfrm>
          <a:prstGeom prst="rect">
            <a:avLst/>
          </a:prstGeom>
          <a:noFill/>
        </p:spPr>
        <p:txBody>
          <a:bodyPr wrap="square" rtlCol="0" anchor="ctr" anchorCtr="0">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sym typeface="+mn-ea"/>
              </a:rPr>
              <a:t>【解析】本题考查全面从严治党的必要性和要求。有效信息</a:t>
            </a:r>
            <a:r>
              <a:rPr lang="en-US" altLang="en-US">
                <a:latin typeface="黑体" panose="02010609060101010101" charset="-122"/>
                <a:ea typeface="黑体" panose="02010609060101010101" charset="-122"/>
                <a:cs typeface="黑体" panose="02010609060101010101" charset="-122"/>
                <a:sym typeface="+mn-ea"/>
              </a:rPr>
              <a:t>①</a:t>
            </a:r>
            <a:r>
              <a:rPr lang="zh-CN" altLang="en-US">
                <a:latin typeface="黑体" panose="02010609060101010101" charset="-122"/>
                <a:ea typeface="黑体" panose="02010609060101010101" charset="-122"/>
                <a:cs typeface="黑体" panose="02010609060101010101" charset="-122"/>
                <a:sym typeface="+mn-ea"/>
              </a:rPr>
              <a:t>：</a:t>
            </a:r>
            <a:r>
              <a:rPr lang="en-US" altLang="zh-CN">
                <a:latin typeface="黑体" panose="02010609060101010101" charset="-122"/>
                <a:ea typeface="黑体" panose="02010609060101010101" charset="-122"/>
                <a:cs typeface="黑体" panose="02010609060101010101" charset="-122"/>
                <a:sym typeface="+mn-ea"/>
              </a:rPr>
              <a:t>2024</a:t>
            </a:r>
            <a:r>
              <a:rPr lang="zh-CN" altLang="en-US">
                <a:latin typeface="黑体" panose="02010609060101010101" charset="-122"/>
                <a:ea typeface="黑体" panose="02010609060101010101" charset="-122"/>
                <a:cs typeface="黑体" panose="02010609060101010101" charset="-122"/>
                <a:sym typeface="+mn-ea"/>
              </a:rPr>
              <a:t>年</a:t>
            </a:r>
            <a:r>
              <a:rPr lang="en-US" altLang="zh-CN">
                <a:latin typeface="黑体" panose="02010609060101010101" charset="-122"/>
                <a:ea typeface="黑体" panose="02010609060101010101" charset="-122"/>
                <a:cs typeface="黑体" panose="02010609060101010101" charset="-122"/>
                <a:sym typeface="+mn-ea"/>
              </a:rPr>
              <a:t>2</a:t>
            </a:r>
            <a:r>
              <a:rPr lang="zh-CN" altLang="en-US">
                <a:latin typeface="黑体" panose="02010609060101010101" charset="-122"/>
                <a:ea typeface="黑体" panose="02010609060101010101" charset="-122"/>
                <a:cs typeface="黑体" panose="02010609060101010101" charset="-122"/>
                <a:sym typeface="+mn-ea"/>
              </a:rPr>
              <a:t>月，修订后的《中国共产党巡视工作条例》发布，其中第二十条明确指出</a:t>
            </a:r>
            <a:r>
              <a:rPr lang="en-US" altLang="zh-CN">
                <a:latin typeface="黑体" panose="02010609060101010101" charset="-122"/>
                <a:ea typeface="黑体" panose="02010609060101010101" charset="-122"/>
                <a:cs typeface="黑体" panose="02010609060101010101" charset="-122"/>
                <a:sym typeface="+mn-ea"/>
              </a:rPr>
              <a:t>“</a:t>
            </a:r>
            <a:r>
              <a:rPr lang="zh-CN" altLang="en-US">
                <a:latin typeface="黑体" panose="02010609060101010101" charset="-122"/>
                <a:ea typeface="黑体" panose="02010609060101010101" charset="-122"/>
                <a:cs typeface="黑体" panose="02010609060101010101" charset="-122"/>
                <a:sym typeface="+mn-ea"/>
              </a:rPr>
              <a:t>必要时可以提级巡视</a:t>
            </a:r>
            <a:r>
              <a:rPr lang="en-US" altLang="zh-CN">
                <a:latin typeface="黑体" panose="02010609060101010101" charset="-122"/>
                <a:ea typeface="黑体" panose="02010609060101010101" charset="-122"/>
                <a:cs typeface="黑体" panose="02010609060101010101" charset="-122"/>
                <a:sym typeface="+mn-ea"/>
              </a:rPr>
              <a:t>”</a:t>
            </a:r>
            <a:r>
              <a:rPr lang="zh-CN" altLang="en-US">
                <a:latin typeface="黑体" panose="02010609060101010101" charset="-122"/>
                <a:ea typeface="黑体" panose="02010609060101010101" charset="-122"/>
                <a:cs typeface="黑体" panose="02010609060101010101" charset="-122"/>
                <a:sym typeface="+mn-ea"/>
              </a:rPr>
              <a:t>，这是中央首次以制度形式明确</a:t>
            </a:r>
            <a:r>
              <a:rPr lang="en-US" altLang="zh-CN">
                <a:latin typeface="黑体" panose="02010609060101010101" charset="-122"/>
                <a:ea typeface="黑体" panose="02010609060101010101" charset="-122"/>
                <a:cs typeface="黑体" panose="02010609060101010101" charset="-122"/>
                <a:sym typeface="+mn-ea"/>
              </a:rPr>
              <a:t>“</a:t>
            </a:r>
            <a:r>
              <a:rPr lang="zh-CN" altLang="en-US">
                <a:latin typeface="黑体" panose="02010609060101010101" charset="-122"/>
                <a:ea typeface="黑体" panose="02010609060101010101" charset="-122"/>
                <a:cs typeface="黑体" panose="02010609060101010101" charset="-122"/>
                <a:sym typeface="+mn-ea"/>
              </a:rPr>
              <a:t>提级巡视</a:t>
            </a:r>
            <a:r>
              <a:rPr lang="en-US" altLang="zh-CN">
                <a:latin typeface="黑体" panose="02010609060101010101" charset="-122"/>
                <a:ea typeface="黑体" panose="02010609060101010101" charset="-122"/>
                <a:cs typeface="黑体" panose="02010609060101010101" charset="-122"/>
                <a:sym typeface="+mn-ea"/>
              </a:rPr>
              <a:t>”</a:t>
            </a:r>
            <a:r>
              <a:rPr lang="zh-CN" altLang="en-US">
                <a:latin typeface="黑体" panose="02010609060101010101" charset="-122"/>
                <a:ea typeface="黑体" panose="02010609060101010101" charset="-122"/>
                <a:cs typeface="黑体" panose="02010609060101010101" charset="-122"/>
                <a:sym typeface="+mn-ea"/>
              </a:rPr>
              <a:t>，将其与常规巡视、专项巡视等并列，作为法定巡视方式之一</a:t>
            </a:r>
            <a:r>
              <a:rPr lang="en-US" altLang="en-US">
                <a:latin typeface="黑体" panose="02010609060101010101" charset="-122"/>
                <a:ea typeface="黑体" panose="02010609060101010101" charset="-122"/>
                <a:cs typeface="黑体" panose="02010609060101010101" charset="-122"/>
                <a:sym typeface="+mn-ea"/>
              </a:rPr>
              <a:t>→</a:t>
            </a:r>
            <a:r>
              <a:rPr lang="zh-CN" altLang="en-US">
                <a:latin typeface="黑体" panose="02010609060101010101" charset="-122"/>
                <a:ea typeface="黑体" panose="02010609060101010101" charset="-122"/>
                <a:cs typeface="黑体" panose="02010609060101010101" charset="-122"/>
                <a:sym typeface="+mn-ea"/>
              </a:rPr>
              <a:t>可从坚持党的领导角度来分析：强化上级监督效能，优化党内监督链条，保障党对巡视工作的全面领导，巩固党的领导核心地位。有效信息</a:t>
            </a:r>
            <a:r>
              <a:rPr lang="en-US" altLang="en-US">
                <a:latin typeface="黑体" panose="02010609060101010101" charset="-122"/>
                <a:ea typeface="黑体" panose="02010609060101010101" charset="-122"/>
                <a:cs typeface="黑体" panose="02010609060101010101" charset="-122"/>
                <a:sym typeface="+mn-ea"/>
              </a:rPr>
              <a:t>②</a:t>
            </a:r>
            <a:r>
              <a:rPr lang="zh-CN" altLang="en-US">
                <a:latin typeface="黑体" panose="02010609060101010101" charset="-122"/>
                <a:ea typeface="黑体" panose="02010609060101010101" charset="-122"/>
                <a:cs typeface="黑体" panose="02010609060101010101" charset="-122"/>
                <a:sym typeface="+mn-ea"/>
              </a:rPr>
              <a:t>：提级巡视是中国共产党巡视工作中的一种特殊监督方式，指上级党组织突破常规管理权限，直接对下级党组织管辖的党组织开展巡视或巡察。其核心目的是增强监督的震慑力与穿透力，解决因层级限制可能存在的</a:t>
            </a:r>
            <a:r>
              <a:rPr lang="en-US" altLang="zh-CN">
                <a:latin typeface="黑体" panose="02010609060101010101" charset="-122"/>
                <a:ea typeface="黑体" panose="02010609060101010101" charset="-122"/>
                <a:cs typeface="黑体" panose="02010609060101010101" charset="-122"/>
                <a:sym typeface="+mn-ea"/>
              </a:rPr>
              <a:t>“</a:t>
            </a:r>
            <a:r>
              <a:rPr lang="zh-CN" altLang="en-US">
                <a:latin typeface="黑体" panose="02010609060101010101" charset="-122"/>
                <a:ea typeface="黑体" panose="02010609060101010101" charset="-122"/>
                <a:cs typeface="黑体" panose="02010609060101010101" charset="-122"/>
                <a:sym typeface="+mn-ea"/>
              </a:rPr>
              <a:t>护短</a:t>
            </a:r>
            <a:r>
              <a:rPr lang="en-US" altLang="zh-CN">
                <a:latin typeface="黑体" panose="02010609060101010101" charset="-122"/>
                <a:ea typeface="黑体" panose="02010609060101010101" charset="-122"/>
                <a:cs typeface="黑体" panose="02010609060101010101" charset="-122"/>
                <a:sym typeface="+mn-ea"/>
              </a:rPr>
              <a:t>”</a:t>
            </a:r>
            <a:r>
              <a:rPr lang="zh-CN" altLang="en-US">
                <a:latin typeface="黑体" panose="02010609060101010101" charset="-122"/>
                <a:ea typeface="黑体" panose="02010609060101010101" charset="-122"/>
                <a:cs typeface="黑体" panose="02010609060101010101" charset="-122"/>
                <a:sym typeface="+mn-ea"/>
              </a:rPr>
              <a:t>或监督乏力问题</a:t>
            </a:r>
            <a:r>
              <a:rPr lang="en-US" altLang="en-US">
                <a:latin typeface="黑体" panose="02010609060101010101" charset="-122"/>
                <a:ea typeface="黑体" panose="02010609060101010101" charset="-122"/>
                <a:cs typeface="黑体" panose="02010609060101010101" charset="-122"/>
                <a:sym typeface="+mn-ea"/>
              </a:rPr>
              <a:t>→</a:t>
            </a:r>
            <a:r>
              <a:rPr lang="zh-CN" altLang="en-US">
                <a:latin typeface="黑体" panose="02010609060101010101" charset="-122"/>
                <a:ea typeface="黑体" panose="02010609060101010101" charset="-122"/>
                <a:cs typeface="黑体" panose="02010609060101010101" charset="-122"/>
                <a:sym typeface="+mn-ea"/>
              </a:rPr>
              <a:t>可从全面从严治党角度来分析：突破常规监督层级限制，增强监督独立性与权威性，推动全面从严治党向基层延伸，保持党的先进性和纯洁性。有效信息</a:t>
            </a:r>
            <a:r>
              <a:rPr lang="en-US" altLang="en-US">
                <a:latin typeface="黑体" panose="02010609060101010101" charset="-122"/>
                <a:ea typeface="黑体" panose="02010609060101010101" charset="-122"/>
                <a:cs typeface="黑体" panose="02010609060101010101" charset="-122"/>
                <a:sym typeface="+mn-ea"/>
              </a:rPr>
              <a:t>③</a:t>
            </a:r>
            <a:r>
              <a:rPr lang="zh-CN" altLang="en-US">
                <a:latin typeface="黑体" panose="02010609060101010101" charset="-122"/>
                <a:ea typeface="黑体" panose="02010609060101010101" charset="-122"/>
                <a:cs typeface="黑体" panose="02010609060101010101" charset="-122"/>
                <a:sym typeface="+mn-ea"/>
              </a:rPr>
              <a:t>：</a:t>
            </a:r>
            <a:r>
              <a:rPr lang="en-US" altLang="zh-CN">
                <a:latin typeface="黑体" panose="02010609060101010101" charset="-122"/>
                <a:ea typeface="黑体" panose="02010609060101010101" charset="-122"/>
                <a:cs typeface="黑体" panose="02010609060101010101" charset="-122"/>
                <a:sym typeface="+mn-ea"/>
              </a:rPr>
              <a:t>2025</a:t>
            </a:r>
            <a:r>
              <a:rPr lang="zh-CN" altLang="en-US">
                <a:latin typeface="黑体" panose="02010609060101010101" charset="-122"/>
                <a:ea typeface="黑体" panose="02010609060101010101" charset="-122"/>
                <a:cs typeface="黑体" panose="02010609060101010101" charset="-122"/>
                <a:sym typeface="+mn-ea"/>
              </a:rPr>
              <a:t>年</a:t>
            </a:r>
            <a:r>
              <a:rPr lang="en-US" altLang="zh-CN">
                <a:latin typeface="黑体" panose="02010609060101010101" charset="-122"/>
                <a:ea typeface="黑体" panose="02010609060101010101" charset="-122"/>
                <a:cs typeface="黑体" panose="02010609060101010101" charset="-122"/>
                <a:sym typeface="+mn-ea"/>
              </a:rPr>
              <a:t>4</a:t>
            </a:r>
            <a:r>
              <a:rPr lang="zh-CN" altLang="en-US">
                <a:latin typeface="黑体" panose="02010609060101010101" charset="-122"/>
                <a:ea typeface="黑体" panose="02010609060101010101" charset="-122"/>
                <a:cs typeface="黑体" panose="02010609060101010101" charset="-122"/>
                <a:sym typeface="+mn-ea"/>
              </a:rPr>
              <a:t>月</a:t>
            </a:r>
            <a:r>
              <a:rPr lang="en-US" altLang="zh-CN">
                <a:latin typeface="黑体" panose="02010609060101010101" charset="-122"/>
                <a:ea typeface="黑体" panose="02010609060101010101" charset="-122"/>
                <a:cs typeface="黑体" panose="02010609060101010101" charset="-122"/>
                <a:sym typeface="+mn-ea"/>
              </a:rPr>
              <a:t>8</a:t>
            </a:r>
            <a:r>
              <a:rPr lang="zh-CN" altLang="en-US">
                <a:latin typeface="黑体" panose="02010609060101010101" charset="-122"/>
                <a:ea typeface="黑体" panose="02010609060101010101" charset="-122"/>
                <a:cs typeface="黑体" panose="02010609060101010101" charset="-122"/>
                <a:sym typeface="+mn-ea"/>
              </a:rPr>
              <a:t>日，二十届中央第五轮巡视对象正式公布，本轮巡视备受关注的动向之一，是对昆明市的提级巡视。这是中央巡视首次对地级市公开点名，开展提级巡视</a:t>
            </a:r>
            <a:r>
              <a:rPr lang="en-US" altLang="en-US">
                <a:latin typeface="黑体" panose="02010609060101010101" charset="-122"/>
                <a:ea typeface="黑体" panose="02010609060101010101" charset="-122"/>
                <a:cs typeface="黑体" panose="02010609060101010101" charset="-122"/>
                <a:sym typeface="+mn-ea"/>
              </a:rPr>
              <a:t>→</a:t>
            </a:r>
            <a:r>
              <a:rPr lang="zh-CN" altLang="en-US">
                <a:latin typeface="黑体" panose="02010609060101010101" charset="-122"/>
                <a:ea typeface="黑体" panose="02010609060101010101" charset="-122"/>
                <a:cs typeface="黑体" panose="02010609060101010101" charset="-122"/>
                <a:sym typeface="+mn-ea"/>
              </a:rPr>
              <a:t>可从践行党的宗旨角度来分析：对昆明市开展提级巡视，推动基层党组织聚焦群众难题，督促党员干部改进作风，维护人民根本利益。有效信息</a:t>
            </a:r>
            <a:r>
              <a:rPr lang="en-US" altLang="en-US">
                <a:latin typeface="黑体" panose="02010609060101010101" charset="-122"/>
                <a:ea typeface="黑体" panose="02010609060101010101" charset="-122"/>
                <a:cs typeface="黑体" panose="02010609060101010101" charset="-122"/>
                <a:sym typeface="+mn-ea"/>
              </a:rPr>
              <a:t>④</a:t>
            </a:r>
            <a:r>
              <a:rPr lang="zh-CN" altLang="en-US">
                <a:latin typeface="黑体" panose="02010609060101010101" charset="-122"/>
                <a:ea typeface="黑体" panose="02010609060101010101" charset="-122"/>
                <a:cs typeface="黑体" panose="02010609060101010101" charset="-122"/>
                <a:sym typeface="+mn-ea"/>
              </a:rPr>
              <a:t>：提级巡视增强监督的震慑力与穿透力，解决因层级限制可能存在的</a:t>
            </a:r>
            <a:r>
              <a:rPr lang="en-US" altLang="zh-CN">
                <a:latin typeface="黑体" panose="02010609060101010101" charset="-122"/>
                <a:ea typeface="黑体" panose="02010609060101010101" charset="-122"/>
                <a:cs typeface="黑体" panose="02010609060101010101" charset="-122"/>
                <a:sym typeface="+mn-ea"/>
              </a:rPr>
              <a:t>“</a:t>
            </a:r>
            <a:r>
              <a:rPr lang="zh-CN" altLang="en-US">
                <a:latin typeface="黑体" panose="02010609060101010101" charset="-122"/>
                <a:ea typeface="黑体" panose="02010609060101010101" charset="-122"/>
                <a:cs typeface="黑体" panose="02010609060101010101" charset="-122"/>
                <a:sym typeface="+mn-ea"/>
              </a:rPr>
              <a:t>护短</a:t>
            </a:r>
            <a:r>
              <a:rPr lang="en-US" altLang="zh-CN">
                <a:latin typeface="黑体" panose="02010609060101010101" charset="-122"/>
                <a:ea typeface="黑体" panose="02010609060101010101" charset="-122"/>
                <a:cs typeface="黑体" panose="02010609060101010101" charset="-122"/>
                <a:sym typeface="+mn-ea"/>
              </a:rPr>
              <a:t>”</a:t>
            </a:r>
            <a:r>
              <a:rPr lang="zh-CN" altLang="en-US">
                <a:latin typeface="黑体" panose="02010609060101010101" charset="-122"/>
                <a:ea typeface="黑体" panose="02010609060101010101" charset="-122"/>
                <a:cs typeface="黑体" panose="02010609060101010101" charset="-122"/>
                <a:sym typeface="+mn-ea"/>
              </a:rPr>
              <a:t>或监督乏力问题</a:t>
            </a:r>
            <a:r>
              <a:rPr lang="en-US" altLang="en-US">
                <a:latin typeface="黑体" panose="02010609060101010101" charset="-122"/>
                <a:ea typeface="黑体" panose="02010609060101010101" charset="-122"/>
                <a:cs typeface="黑体" panose="02010609060101010101" charset="-122"/>
                <a:sym typeface="+mn-ea"/>
              </a:rPr>
              <a:t>→</a:t>
            </a:r>
            <a:r>
              <a:rPr lang="zh-CN" altLang="en-US">
                <a:latin typeface="黑体" panose="02010609060101010101" charset="-122"/>
                <a:ea typeface="黑体" panose="02010609060101010101" charset="-122"/>
                <a:cs typeface="黑体" panose="02010609060101010101" charset="-122"/>
                <a:sym typeface="+mn-ea"/>
              </a:rPr>
              <a:t>可从国家治理现代化角度来分析：通过创新监督手段提升监督精准度，及时发现基层治理短板，助力国家治理体系和治理能力现代化。</a:t>
            </a:r>
            <a:endParaRPr lang="zh-CN" altLang="en-US">
              <a:latin typeface="黑体" panose="02010609060101010101" charset="-122"/>
              <a:ea typeface="黑体" panose="02010609060101010101" charset="-122"/>
              <a:cs typeface="黑体" panose="02010609060101010101" charset="-122"/>
              <a:sym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_2_BD#3712956c5.fixed?pid=bb9bf6be7&amp;color=255,255,255&amp;vtp=1&amp;bbb=1"/>
          <p:cNvSpPr/>
          <p:nvPr/>
        </p:nvSpPr>
        <p:spPr>
          <a:xfrm>
            <a:off x="3175" y="1925955"/>
            <a:ext cx="12188952" cy="649224"/>
          </a:xfrm>
          <a:prstGeom prst="rect">
            <a:avLst/>
          </a:prstGeom>
          <a:noFill/>
        </p:spPr>
        <p:txBody>
          <a:bodyPr wrap="none" lIns="0" tIns="0" rIns="0" bIns="0" rtlCol="0" anchor="ctr"/>
          <a:lstStyle/>
          <a:p>
            <a:pPr algn="ctr" latinLnBrk="1">
              <a:lnSpc>
                <a:spcPts val="4000"/>
              </a:lnSpc>
            </a:pPr>
            <a:r>
              <a:rPr lang="zh-CN" sz="3200" b="1" i="0" dirty="0">
                <a:solidFill>
                  <a:srgbClr val="DE69A3"/>
                </a:solidFill>
                <a:latin typeface="微软雅黑" panose="020B0503020204020204" charset="-122"/>
                <a:ea typeface="微软雅黑" panose="020B0503020204020204" charset="-122"/>
                <a:cs typeface="微软雅黑" panose="020B0503020204020204" pitchFamily="34" charset="-120"/>
              </a:rPr>
              <a:t>易错上分</a:t>
            </a:r>
            <a:endParaRPr lang="zh-CN" sz="3200" b="1" i="0" dirty="0">
              <a:solidFill>
                <a:srgbClr val="DE69A3"/>
              </a:solidFill>
              <a:latin typeface="微软雅黑" panose="020B0503020204020204" charset="-122"/>
              <a:ea typeface="微软雅黑" panose="020B0503020204020204" charset="-122"/>
              <a:cs typeface="微软雅黑" panose="020B0503020204020204" pitchFamily="34" charset="-120"/>
            </a:endParaRPr>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1069340" y="1538605"/>
            <a:ext cx="10238105" cy="3511550"/>
          </a:xfrm>
          <a:prstGeom prst="rect">
            <a:avLst/>
          </a:prstGeom>
          <a:noFill/>
        </p:spPr>
        <p:txBody>
          <a:bodyPr wrap="square" rtlCol="0">
            <a:noAutofit/>
          </a:bodyPr>
          <a:p>
            <a:pPr indent="0" algn="just" fontAlgn="auto">
              <a:lnSpc>
                <a:spcPct val="150000"/>
              </a:lnSpc>
            </a:pPr>
            <a:r>
              <a:rPr lang="en-US" altLang="zh-CN">
                <a:latin typeface="仿宋" panose="02010609060101010101" charset="-122"/>
                <a:ea typeface="仿宋" panose="02010609060101010101" charset="-122"/>
                <a:cs typeface="仿宋" panose="02010609060101010101" charset="-122"/>
              </a:rPr>
              <a:t>1.[</a:t>
            </a:r>
            <a:r>
              <a:rPr lang="zh-CN" altLang="en-US">
                <a:latin typeface="仿宋" panose="02010609060101010101" charset="-122"/>
                <a:ea typeface="仿宋" panose="02010609060101010101" charset="-122"/>
                <a:cs typeface="仿宋" panose="02010609060101010101" charset="-122"/>
              </a:rPr>
              <a:t>浙江温州</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高一期末</a:t>
            </a:r>
            <a:r>
              <a:rPr lang="en-US" altLang="zh-CN">
                <a:latin typeface="仿宋" panose="02010609060101010101" charset="-122"/>
                <a:ea typeface="仿宋" panose="02010609060101010101" charset="-122"/>
                <a:cs typeface="仿宋" panose="02010609060101010101" charset="-122"/>
              </a:rPr>
              <a:t>]</a:t>
            </a:r>
            <a:r>
              <a:rPr lang="en-US" altLang="zh-CN">
                <a:latin typeface="黑体" panose="02010609060101010101" charset="-122"/>
                <a:ea typeface="黑体" panose="02010609060101010101" charset="-122"/>
              </a:rPr>
              <a:t>2025</a:t>
            </a:r>
            <a:r>
              <a:rPr lang="zh-CN" altLang="en-US">
                <a:latin typeface="黑体" panose="02010609060101010101" charset="-122"/>
                <a:ea typeface="黑体" panose="02010609060101010101" charset="-122"/>
              </a:rPr>
              <a:t>年</a:t>
            </a:r>
            <a:r>
              <a:rPr lang="en-US" altLang="zh-CN">
                <a:latin typeface="黑体" panose="02010609060101010101" charset="-122"/>
                <a:ea typeface="黑体" panose="02010609060101010101" charset="-122"/>
              </a:rPr>
              <a:t>3</a:t>
            </a:r>
            <a:r>
              <a:rPr lang="zh-CN" altLang="en-US">
                <a:latin typeface="黑体" panose="02010609060101010101" charset="-122"/>
                <a:ea typeface="黑体" panose="02010609060101010101" charset="-122"/>
              </a:rPr>
              <a:t>月</a:t>
            </a:r>
            <a:r>
              <a:rPr lang="en-US" altLang="zh-CN">
                <a:latin typeface="黑体" panose="02010609060101010101" charset="-122"/>
                <a:ea typeface="黑体" panose="02010609060101010101" charset="-122"/>
              </a:rPr>
              <a:t>20</a:t>
            </a:r>
            <a:r>
              <a:rPr lang="zh-CN" altLang="en-US">
                <a:latin typeface="黑体" panose="02010609060101010101" charset="-122"/>
                <a:ea typeface="黑体" panose="02010609060101010101" charset="-122"/>
              </a:rPr>
              <a:t>日，</a:t>
            </a:r>
            <a:r>
              <a:rPr lang="en-US" altLang="zh-CN">
                <a:latin typeface="黑体" panose="02010609060101010101" charset="-122"/>
                <a:ea typeface="黑体" panose="02010609060101010101" charset="-122"/>
              </a:rPr>
              <a:t>W</a:t>
            </a:r>
            <a:r>
              <a:rPr lang="zh-CN" altLang="en-US">
                <a:latin typeface="黑体" panose="02010609060101010101" charset="-122"/>
                <a:ea typeface="黑体" panose="02010609060101010101" charset="-122"/>
              </a:rPr>
              <a:t>市委召开集中整治群众身边不正之风和腐败问题工作推进会，强调全市各部门各单位要结合深入贯彻中央八项规定精神学习教育，持续推动集中整治向纵深发力、全面从严治党向基层延伸，以群众满意度来检验学习教育成效。由此可见（　　）</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人民立场是党的根本立场</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党依法履行国家专政职能</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党坚持以作风建设为统领</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全面从严治党向纵深推进</a:t>
            </a:r>
            <a:endParaRPr lang="zh-CN" altLang="en-US">
              <a:latin typeface="黑体" panose="02010609060101010101" charset="-122"/>
              <a:ea typeface="黑体" panose="02010609060101010101" charset="-122"/>
            </a:endParaRPr>
          </a:p>
          <a:p>
            <a:pPr indent="0" algn="just" fontAlgn="auto">
              <a:lnSpc>
                <a:spcPct val="15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②④</a:t>
            </a:r>
            <a:endParaRPr lang="en-US" altLang="en-US">
              <a:latin typeface="黑体" panose="02010609060101010101" charset="-122"/>
              <a:ea typeface="黑体" panose="02010609060101010101" charset="-122"/>
            </a:endParaRPr>
          </a:p>
        </p:txBody>
      </p:sp>
      <p:sp>
        <p:nvSpPr>
          <p:cNvPr id="5" name="文本框 4"/>
          <p:cNvSpPr txBox="1"/>
          <p:nvPr/>
        </p:nvSpPr>
        <p:spPr>
          <a:xfrm>
            <a:off x="1069340" y="1139825"/>
            <a:ext cx="6374130" cy="398780"/>
          </a:xfrm>
          <a:prstGeom prst="rect">
            <a:avLst/>
          </a:prstGeom>
        </p:spPr>
        <p:txBody>
          <a:bodyPr wrap="square">
            <a:spAutoFit/>
          </a:bodyPr>
          <a:p>
            <a:pPr marL="0" indent="0" algn="just" defTabSz="266700">
              <a:spcBef>
                <a:spcPct val="0"/>
              </a:spcBef>
              <a:spcAft>
                <a:spcPct val="0"/>
              </a:spcAft>
            </a:pPr>
            <a:r>
              <a:rPr lang="zh-CN" altLang="en-US" sz="2000" b="1">
                <a:latin typeface="黑体" panose="02010609060101010101" charset="-122"/>
                <a:ea typeface="黑体" panose="02010609060101010101" charset="-122"/>
                <a:cs typeface="黑体" panose="02010609060101010101" charset="-122"/>
              </a:rPr>
              <a:t>易错点</a:t>
            </a:r>
            <a:r>
              <a:rPr lang="en-US" altLang="zh-CN" sz="2000" b="1">
                <a:latin typeface="黑体" panose="02010609060101010101" charset="-122"/>
                <a:ea typeface="黑体" panose="02010609060101010101" charset="-122"/>
                <a:cs typeface="黑体" panose="02010609060101010101" charset="-122"/>
              </a:rPr>
              <a:t>1  </a:t>
            </a:r>
            <a:r>
              <a:rPr lang="zh-CN" altLang="en-US" sz="2000" b="1">
                <a:latin typeface="黑体" panose="02010609060101010101" charset="-122"/>
                <a:ea typeface="黑体" panose="02010609060101010101" charset="-122"/>
                <a:cs typeface="黑体" panose="02010609060101010101" charset="-122"/>
              </a:rPr>
              <a:t>不能正确理解党的职责</a:t>
            </a:r>
            <a:endParaRPr lang="zh-CN" altLang="en-US" sz="2000" b="1">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9804400" y="235648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B</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877570" y="5008245"/>
            <a:ext cx="10269220" cy="1076325"/>
          </a:xfrm>
          <a:prstGeom prst="rect">
            <a:avLst/>
          </a:prstGeom>
        </p:spPr>
        <p:txBody>
          <a:bodyPr wrap="square">
            <a:spAutoFit/>
          </a:bodyPr>
          <a:p>
            <a:pPr indent="0" algn="just" defTabSz="266700">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【解析】本题考查中国共产党不断加强自身建设。题干强调</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以群众满意度来检验学习教育成效</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，体现人民立场是党的根本立场，党将群众利益作为工作的出发点和落脚点，</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正确。党不是国家机关，不能履行国家专政职能，</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错误。党以政治建设为统领，</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错误。持续推动集中整治向纵深发力、全面从严治党向基层延伸，说明全面从严治党向纵深推进，</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正确。</a:t>
            </a:r>
            <a:r>
              <a:rPr lang="en-US" altLang="zh-CN" sz="1600">
                <a:latin typeface="黑体" panose="02010609060101010101" charset="-122"/>
                <a:ea typeface="黑体" panose="02010609060101010101" charset="-122"/>
                <a:cs typeface="黑体" panose="02010609060101010101" charset="-122"/>
              </a:rPr>
              <a:t> </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3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8" name="文本框 7"/>
          <p:cNvSpPr txBox="1"/>
          <p:nvPr/>
        </p:nvSpPr>
        <p:spPr>
          <a:xfrm>
            <a:off x="1544320" y="3106420"/>
            <a:ext cx="9128760" cy="645160"/>
          </a:xfrm>
          <a:prstGeom prst="rect">
            <a:avLst/>
          </a:prstGeom>
        </p:spPr>
        <p:txBody>
          <a:bodyPr wrap="square">
            <a:spAutoFit/>
          </a:bodyPr>
          <a:p>
            <a:pPr indent="0" algn="just" defTabSz="266700">
              <a:spcBef>
                <a:spcPct val="0"/>
              </a:spcBef>
              <a:spcAft>
                <a:spcPct val="0"/>
              </a:spcAft>
            </a:pPr>
            <a:r>
              <a:rPr lang="zh-CN" altLang="en-US">
                <a:solidFill>
                  <a:srgbClr val="0070C0"/>
                </a:solidFill>
                <a:latin typeface="黑体" panose="02010609060101010101" charset="-122"/>
                <a:ea typeface="黑体" panose="02010609060101010101" charset="-122"/>
                <a:cs typeface="黑体" panose="02010609060101010101" charset="-122"/>
              </a:rPr>
              <a:t>【易错警示】　党不是国家机关，不能履行国家职能，不负责国家具体事务的管理。管理国家具体事务由政府、监察委员会、人民检察院、人民法院等进行。</a:t>
            </a:r>
            <a:endParaRPr lang="zh-CN" altLang="en-US">
              <a:solidFill>
                <a:srgbClr val="0070C0"/>
              </a:solidFill>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Lst>
  </p:timing>
</p:sld>
</file>

<file path=ppt/slides/slide3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1069340" y="1593215"/>
            <a:ext cx="10077450" cy="3415030"/>
          </a:xfrm>
          <a:prstGeom prst="rect">
            <a:avLst/>
          </a:prstGeom>
          <a:noFill/>
        </p:spPr>
        <p:txBody>
          <a:bodyPr wrap="square" rtlCol="0">
            <a:spAutoFit/>
          </a:bodyPr>
          <a:p>
            <a:pPr indent="0" algn="just" fontAlgn="auto">
              <a:lnSpc>
                <a:spcPct val="150000"/>
              </a:lnSpc>
            </a:pPr>
            <a:r>
              <a:rPr lang="en-US" altLang="zh-CN">
                <a:latin typeface="仿宋" panose="02010609060101010101" charset="-122"/>
                <a:ea typeface="仿宋" panose="02010609060101010101" charset="-122"/>
                <a:cs typeface="仿宋" panose="02010609060101010101" charset="-122"/>
              </a:rPr>
              <a:t>2.[</a:t>
            </a:r>
            <a:r>
              <a:rPr lang="zh-CN" altLang="en-US">
                <a:latin typeface="仿宋" panose="02010609060101010101" charset="-122"/>
                <a:ea typeface="仿宋" panose="02010609060101010101" charset="-122"/>
                <a:cs typeface="仿宋" panose="02010609060101010101" charset="-122"/>
              </a:rPr>
              <a:t>福建福九联盟</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高一联考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习近平总书记指出：</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要把干事热情和科学精神结合起来，使出台的各项改革举措符合客观规律、符合工作需要、符合群众利益。</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要在想干事和会干事的有效结合中不断干成事，这需要中国共产党（　　）</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遵循客观规律以实现民主执政　　</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注重实事求是以推动事业发展</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直面困难挑战以保持奋斗姿态　　</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立足群众意愿以贯彻群众路线</a:t>
            </a:r>
            <a:endParaRPr lang="zh-CN" altLang="en-US">
              <a:latin typeface="黑体" panose="02010609060101010101" charset="-122"/>
              <a:ea typeface="黑体" panose="02010609060101010101" charset="-122"/>
            </a:endParaRPr>
          </a:p>
          <a:p>
            <a:pPr indent="0" algn="just" fontAlgn="auto">
              <a:lnSpc>
                <a:spcPct val="15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5" name="文本框 4"/>
          <p:cNvSpPr txBox="1"/>
          <p:nvPr/>
        </p:nvSpPr>
        <p:spPr>
          <a:xfrm>
            <a:off x="1069340" y="1336040"/>
            <a:ext cx="6374130" cy="398780"/>
          </a:xfrm>
          <a:prstGeom prst="rect">
            <a:avLst/>
          </a:prstGeom>
        </p:spPr>
        <p:txBody>
          <a:bodyPr wrap="square">
            <a:spAutoFit/>
          </a:bodyPr>
          <a:p>
            <a:pPr marL="0" indent="0" algn="just" defTabSz="266700">
              <a:spcBef>
                <a:spcPct val="0"/>
              </a:spcBef>
              <a:spcAft>
                <a:spcPct val="0"/>
              </a:spcAft>
            </a:pPr>
            <a:r>
              <a:rPr lang="zh-CN" altLang="en-US" sz="2000" b="1">
                <a:latin typeface="黑体" panose="02010609060101010101" charset="-122"/>
                <a:ea typeface="黑体" panose="02010609060101010101" charset="-122"/>
                <a:cs typeface="黑体" panose="02010609060101010101" charset="-122"/>
              </a:rPr>
              <a:t>易错点</a:t>
            </a:r>
            <a:r>
              <a:rPr lang="en-US" altLang="zh-CN" sz="2000" b="1">
                <a:latin typeface="黑体" panose="02010609060101010101" charset="-122"/>
                <a:ea typeface="黑体" panose="02010609060101010101" charset="-122"/>
                <a:cs typeface="黑体" panose="02010609060101010101" charset="-122"/>
              </a:rPr>
              <a:t>2  </a:t>
            </a:r>
            <a:r>
              <a:rPr lang="zh-CN" altLang="en-US" sz="2000" b="1">
                <a:latin typeface="黑体" panose="02010609060101010101" charset="-122"/>
                <a:ea typeface="黑体" panose="02010609060101010101" charset="-122"/>
                <a:cs typeface="黑体" panose="02010609060101010101" charset="-122"/>
              </a:rPr>
              <a:t>没有正确区分党的执政方式</a:t>
            </a:r>
            <a:endParaRPr lang="zh-CN" altLang="en-US" sz="2000" b="1">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4861560" y="2426335"/>
            <a:ext cx="67246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C</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877570" y="5008245"/>
            <a:ext cx="10269220" cy="1076325"/>
          </a:xfrm>
          <a:prstGeom prst="rect">
            <a:avLst/>
          </a:prstGeom>
        </p:spPr>
        <p:txBody>
          <a:bodyPr wrap="square">
            <a:spAutoFit/>
          </a:bodyPr>
          <a:p>
            <a:pPr indent="0" algn="just" defTabSz="266700">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【解析】本题考查科学执政、民主执政。中国共产党遵循客观规律以实现科学执政，</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不选。</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要把干事热情和科学精神结合起来，使出台的各项改革举措符合客观规律、符合工作需要、符合群众利益</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，这需要中国共产党注重实事求是以推动事业发展，</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正确。要把干事热情和科学精神结合起来，要在想干事和会干事的有效结合中不断干成事，这需要中国共产党直面困难挑战以保持奋斗姿态，</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正确。应立足实际，而不是群众意愿，</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错误。</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3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8" name="文本框 7"/>
          <p:cNvSpPr txBox="1"/>
          <p:nvPr/>
        </p:nvSpPr>
        <p:spPr>
          <a:xfrm>
            <a:off x="1544320" y="3106420"/>
            <a:ext cx="9128760" cy="1198880"/>
          </a:xfrm>
          <a:prstGeom prst="rect">
            <a:avLst/>
          </a:prstGeom>
        </p:spPr>
        <p:txBody>
          <a:bodyPr wrap="square">
            <a:spAutoFit/>
          </a:bodyPr>
          <a:p>
            <a:pPr indent="0" algn="just" defTabSz="266700">
              <a:spcBef>
                <a:spcPct val="0"/>
              </a:spcBef>
              <a:spcAft>
                <a:spcPct val="0"/>
              </a:spcAft>
            </a:pPr>
            <a:r>
              <a:rPr lang="zh-CN" altLang="en-US">
                <a:solidFill>
                  <a:srgbClr val="0070C0"/>
                </a:solidFill>
                <a:latin typeface="黑体" panose="02010609060101010101" charset="-122"/>
                <a:ea typeface="黑体" panose="02010609060101010101" charset="-122"/>
                <a:cs typeface="黑体" panose="02010609060101010101" charset="-122"/>
              </a:rPr>
              <a:t>【易错警示】科学执政强调规律，凡涉及</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规律</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、少犯错误的，属科学执政。常见词：规律、科学、调研、专家、顺势而为。民主执政强调民主，凡涉及</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为人民</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或采取</a:t>
            </a:r>
            <a:r>
              <a:rPr lang="en-US" altLang="zh-CN">
                <a:solidFill>
                  <a:srgbClr val="0070C0"/>
                </a:solidFill>
                <a:latin typeface="黑体" panose="02010609060101010101" charset="-122"/>
                <a:ea typeface="黑体" panose="02010609060101010101" charset="-122"/>
                <a:cs typeface="黑体" panose="02010609060101010101" charset="-122"/>
              </a:rPr>
              <a:t> “</a:t>
            </a:r>
            <a:r>
              <a:rPr lang="zh-CN" altLang="en-US">
                <a:solidFill>
                  <a:srgbClr val="0070C0"/>
                </a:solidFill>
                <a:latin typeface="黑体" panose="02010609060101010101" charset="-122"/>
                <a:ea typeface="黑体" panose="02010609060101010101" charset="-122"/>
                <a:cs typeface="黑体" panose="02010609060101010101" charset="-122"/>
              </a:rPr>
              <a:t>民主的方式</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的，属民主执政。常见词：征求人民意见、民主、群众路线。依法执政常见词是法、法律法规。</a:t>
            </a:r>
            <a:endParaRPr lang="zh-CN" altLang="en-US">
              <a:solidFill>
                <a:srgbClr val="0070C0"/>
              </a:solidFill>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Lst>
  </p:timing>
</p:sld>
</file>

<file path=ppt/slides/slide3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1257935" y="1734820"/>
            <a:ext cx="9010650" cy="2999740"/>
          </a:xfrm>
          <a:prstGeom prst="rect">
            <a:avLst/>
          </a:prstGeom>
          <a:noFill/>
        </p:spPr>
        <p:txBody>
          <a:bodyPr wrap="square" rtlCol="0">
            <a:spAutoFit/>
          </a:bodyPr>
          <a:p>
            <a:pPr indent="0" algn="just" fontAlgn="auto">
              <a:lnSpc>
                <a:spcPct val="150000"/>
              </a:lnSpc>
            </a:pPr>
            <a:r>
              <a:rPr lang="en-US" altLang="zh-CN">
                <a:latin typeface="仿宋" panose="02010609060101010101" charset="-122"/>
                <a:ea typeface="仿宋" panose="02010609060101010101" charset="-122"/>
                <a:cs typeface="仿宋" panose="02010609060101010101" charset="-122"/>
              </a:rPr>
              <a:t>3.[</a:t>
            </a:r>
            <a:r>
              <a:rPr lang="zh-CN" altLang="en-US">
                <a:latin typeface="仿宋" panose="02010609060101010101" charset="-122"/>
                <a:ea typeface="仿宋" panose="02010609060101010101" charset="-122"/>
                <a:cs typeface="仿宋" panose="02010609060101010101" charset="-122"/>
              </a:rPr>
              <a:t>江苏高邮</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高一期中</a:t>
            </a:r>
            <a:r>
              <a:rPr lang="en-US" altLang="zh-CN">
                <a:latin typeface="仿宋" panose="02010609060101010101" charset="-122"/>
                <a:ea typeface="仿宋" panose="02010609060101010101" charset="-122"/>
                <a:cs typeface="仿宋" panose="02010609060101010101" charset="-122"/>
              </a:rPr>
              <a:t>]</a:t>
            </a:r>
            <a:r>
              <a:rPr lang="en-US" altLang="zh-CN">
                <a:latin typeface="黑体" panose="02010609060101010101" charset="-122"/>
                <a:ea typeface="黑体" panose="02010609060101010101" charset="-122"/>
              </a:rPr>
              <a:t>2025</a:t>
            </a:r>
            <a:r>
              <a:rPr lang="zh-CN" altLang="en-US">
                <a:latin typeface="黑体" panose="02010609060101010101" charset="-122"/>
                <a:ea typeface="黑体" panose="02010609060101010101" charset="-122"/>
              </a:rPr>
              <a:t>年</a:t>
            </a:r>
            <a:r>
              <a:rPr lang="en-US" altLang="zh-CN">
                <a:latin typeface="黑体" panose="02010609060101010101" charset="-122"/>
                <a:ea typeface="黑体" panose="02010609060101010101" charset="-122"/>
              </a:rPr>
              <a:t>2</a:t>
            </a:r>
            <a:r>
              <a:rPr lang="zh-CN" altLang="en-US">
                <a:latin typeface="黑体" panose="02010609060101010101" charset="-122"/>
                <a:ea typeface="黑体" panose="02010609060101010101" charset="-122"/>
              </a:rPr>
              <a:t>月</a:t>
            </a:r>
            <a:r>
              <a:rPr lang="en-US" altLang="zh-CN">
                <a:latin typeface="黑体" panose="02010609060101010101" charset="-122"/>
                <a:ea typeface="黑体" panose="02010609060101010101" charset="-122"/>
              </a:rPr>
              <a:t>16</a:t>
            </a:r>
            <a:r>
              <a:rPr lang="zh-CN" altLang="en-US">
                <a:latin typeface="黑体" panose="02010609060101010101" charset="-122"/>
                <a:ea typeface="黑体" panose="02010609060101010101" charset="-122"/>
              </a:rPr>
              <a:t>日，《求是》杂志发表习近平总书记的文章《健全全面从严治党体系》。全面从严治党体系是一个内涵丰富、功能完备、科学规范、运行高效的动态系统。健全全面从严治党体系，需要（　　）</a:t>
            </a:r>
            <a:endParaRPr lang="zh-CN" altLang="en-US">
              <a:latin typeface="黑体" panose="02010609060101010101" charset="-122"/>
              <a:ea typeface="黑体" panose="02010609060101010101" charset="-122"/>
            </a:endParaRPr>
          </a:p>
          <a:p>
            <a:pPr indent="0" algn="just" fontAlgn="auto">
              <a:lnSpc>
                <a:spcPct val="150000"/>
              </a:lnSpc>
            </a:pPr>
            <a:r>
              <a:rPr lang="en-US" altLang="zh-CN">
                <a:latin typeface="黑体" panose="02010609060101010101" charset="-122"/>
                <a:ea typeface="黑体" panose="02010609060101010101" charset="-122"/>
              </a:rPr>
              <a:t>A.</a:t>
            </a:r>
            <a:r>
              <a:rPr lang="zh-CN" altLang="en-US">
                <a:latin typeface="黑体" panose="02010609060101010101" charset="-122"/>
                <a:ea typeface="黑体" panose="02010609060101010101" charset="-122"/>
              </a:rPr>
              <a:t>坚持依法行政，健全全面覆盖的党内法规监督体系</a:t>
            </a:r>
            <a:endParaRPr lang="zh-CN" altLang="en-US">
              <a:latin typeface="黑体" panose="02010609060101010101" charset="-122"/>
              <a:ea typeface="黑体" panose="02010609060101010101" charset="-122"/>
            </a:endParaRPr>
          </a:p>
          <a:p>
            <a:pPr indent="0" algn="just" fontAlgn="auto">
              <a:lnSpc>
                <a:spcPct val="150000"/>
              </a:lnSpc>
            </a:pPr>
            <a:r>
              <a:rPr lang="en-US" altLang="zh-CN">
                <a:latin typeface="黑体" panose="02010609060101010101" charset="-122"/>
                <a:ea typeface="黑体" panose="02010609060101010101" charset="-122"/>
              </a:rPr>
              <a:t>B.</a:t>
            </a:r>
            <a:r>
              <a:rPr lang="zh-CN" altLang="en-US">
                <a:latin typeface="黑体" panose="02010609060101010101" charset="-122"/>
                <a:ea typeface="黑体" panose="02010609060101010101" charset="-122"/>
              </a:rPr>
              <a:t>以党的作风建设为主线，坚定理想信念宗旨为根基</a:t>
            </a:r>
            <a:endParaRPr lang="zh-CN" altLang="en-US">
              <a:latin typeface="黑体" panose="02010609060101010101" charset="-122"/>
              <a:ea typeface="黑体" panose="02010609060101010101" charset="-122"/>
            </a:endParaRPr>
          </a:p>
          <a:p>
            <a:pPr indent="0" algn="just" fontAlgn="auto">
              <a:lnSpc>
                <a:spcPct val="150000"/>
              </a:lnSpc>
            </a:pPr>
            <a:r>
              <a:rPr lang="en-US" altLang="zh-CN">
                <a:latin typeface="黑体" panose="02010609060101010101" charset="-122"/>
                <a:ea typeface="黑体" panose="02010609060101010101" charset="-122"/>
              </a:rPr>
              <a:t>C.</a:t>
            </a:r>
            <a:r>
              <a:rPr lang="zh-CN" altLang="en-US">
                <a:latin typeface="黑体" panose="02010609060101010101" charset="-122"/>
                <a:ea typeface="黑体" panose="02010609060101010101" charset="-122"/>
              </a:rPr>
              <a:t>坚持党中央权威和集中统一领导，建立党的执政基础</a:t>
            </a:r>
            <a:endParaRPr lang="zh-CN" altLang="en-US">
              <a:latin typeface="黑体" panose="02010609060101010101" charset="-122"/>
              <a:ea typeface="黑体" panose="02010609060101010101" charset="-122"/>
            </a:endParaRPr>
          </a:p>
          <a:p>
            <a:pPr indent="0" algn="just" fontAlgn="auto">
              <a:lnSpc>
                <a:spcPct val="150000"/>
              </a:lnSpc>
            </a:pPr>
            <a:r>
              <a:rPr lang="en-US" altLang="zh-CN">
                <a:latin typeface="黑体" panose="02010609060101010101" charset="-122"/>
                <a:ea typeface="黑体" panose="02010609060101010101" charset="-122"/>
              </a:rPr>
              <a:t>D.</a:t>
            </a:r>
            <a:r>
              <a:rPr lang="zh-CN" altLang="en-US">
                <a:latin typeface="黑体" panose="02010609060101010101" charset="-122"/>
                <a:ea typeface="黑体" panose="02010609060101010101" charset="-122"/>
              </a:rPr>
              <a:t>勇于自我革命，以严明纪律增强自身凝聚力和战斗力</a:t>
            </a:r>
            <a:endParaRPr lang="zh-CN" altLang="en-US">
              <a:latin typeface="黑体" panose="02010609060101010101" charset="-122"/>
              <a:ea typeface="黑体" panose="02010609060101010101" charset="-122"/>
            </a:endParaRPr>
          </a:p>
        </p:txBody>
      </p:sp>
      <p:sp>
        <p:nvSpPr>
          <p:cNvPr id="5" name="文本框 4"/>
          <p:cNvSpPr txBox="1"/>
          <p:nvPr/>
        </p:nvSpPr>
        <p:spPr>
          <a:xfrm>
            <a:off x="1069340" y="1336040"/>
            <a:ext cx="6374130" cy="398780"/>
          </a:xfrm>
          <a:prstGeom prst="rect">
            <a:avLst/>
          </a:prstGeom>
        </p:spPr>
        <p:txBody>
          <a:bodyPr wrap="square">
            <a:spAutoFit/>
          </a:bodyPr>
          <a:p>
            <a:pPr marL="0" indent="0" algn="just" defTabSz="266700">
              <a:spcBef>
                <a:spcPct val="0"/>
              </a:spcBef>
              <a:spcAft>
                <a:spcPct val="0"/>
              </a:spcAft>
            </a:pPr>
            <a:r>
              <a:rPr lang="zh-CN" altLang="en-US" sz="2000" b="1">
                <a:latin typeface="黑体" panose="02010609060101010101" charset="-122"/>
                <a:ea typeface="黑体" panose="02010609060101010101" charset="-122"/>
                <a:cs typeface="黑体" panose="02010609060101010101" charset="-122"/>
              </a:rPr>
              <a:t>易错点</a:t>
            </a:r>
            <a:r>
              <a:rPr lang="en-US" altLang="zh-CN" sz="2000" b="1">
                <a:latin typeface="黑体" panose="02010609060101010101" charset="-122"/>
                <a:ea typeface="黑体" panose="02010609060101010101" charset="-122"/>
                <a:cs typeface="黑体" panose="02010609060101010101" charset="-122"/>
              </a:rPr>
              <a:t>3  </a:t>
            </a:r>
            <a:r>
              <a:rPr lang="zh-CN" altLang="en-US" sz="2000" b="1">
                <a:latin typeface="黑体" panose="02010609060101010101" charset="-122"/>
                <a:ea typeface="黑体" panose="02010609060101010101" charset="-122"/>
                <a:cs typeface="黑体" panose="02010609060101010101" charset="-122"/>
              </a:rPr>
              <a:t>依法执政</a:t>
            </a:r>
            <a:r>
              <a:rPr lang="en-US" altLang="zh-CN" sz="2000" b="1">
                <a:latin typeface="黑体" panose="02010609060101010101" charset="-122"/>
                <a:ea typeface="黑体" panose="02010609060101010101" charset="-122"/>
                <a:cs typeface="黑体" panose="02010609060101010101" charset="-122"/>
              </a:rPr>
              <a:t>≠</a:t>
            </a:r>
            <a:r>
              <a:rPr lang="zh-CN" altLang="en-US" sz="2000" b="1">
                <a:latin typeface="黑体" panose="02010609060101010101" charset="-122"/>
                <a:ea typeface="黑体" panose="02010609060101010101" charset="-122"/>
                <a:cs typeface="黑体" panose="02010609060101010101" charset="-122"/>
              </a:rPr>
              <a:t>依法行政</a:t>
            </a:r>
            <a:endParaRPr lang="zh-CN" altLang="en-US" sz="2000" b="1">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6651625" y="2546985"/>
            <a:ext cx="67246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D</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1257935" y="4870450"/>
            <a:ext cx="10092690" cy="1198880"/>
          </a:xfrm>
          <a:prstGeom prst="rect">
            <a:avLst/>
          </a:prstGeom>
        </p:spPr>
        <p:txBody>
          <a:bodyPr wrap="square">
            <a:spAutoFit/>
          </a:bodyPr>
          <a:p>
            <a:pPr indent="0" algn="just" defTabSz="266700">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【解析】本题考查依法执政。依法行政的主体是政府，党要坚持依法执政，</a:t>
            </a:r>
            <a:r>
              <a:rPr lang="en-US" altLang="zh-CN">
                <a:latin typeface="黑体" panose="02010609060101010101" charset="-122"/>
                <a:ea typeface="黑体" panose="02010609060101010101" charset="-122"/>
                <a:cs typeface="黑体" panose="02010609060101010101" charset="-122"/>
              </a:rPr>
              <a:t>A</a:t>
            </a:r>
            <a:r>
              <a:rPr lang="zh-CN" altLang="en-US">
                <a:latin typeface="黑体" panose="02010609060101010101" charset="-122"/>
                <a:ea typeface="黑体" panose="02010609060101010101" charset="-122"/>
                <a:cs typeface="黑体" panose="02010609060101010101" charset="-122"/>
              </a:rPr>
              <a:t>错误。全面从严治党，以加强党的长期执政能力建设、先进性和纯洁性建设为主线，</a:t>
            </a:r>
            <a:r>
              <a:rPr lang="en-US" altLang="zh-CN">
                <a:latin typeface="黑体" panose="02010609060101010101" charset="-122"/>
                <a:ea typeface="黑体" panose="02010609060101010101" charset="-122"/>
                <a:cs typeface="黑体" panose="02010609060101010101" charset="-122"/>
              </a:rPr>
              <a:t>B</a:t>
            </a:r>
            <a:r>
              <a:rPr lang="zh-CN" altLang="en-US">
                <a:latin typeface="黑体" panose="02010609060101010101" charset="-122"/>
                <a:ea typeface="黑体" panose="02010609060101010101" charset="-122"/>
                <a:cs typeface="黑体" panose="02010609060101010101" charset="-122"/>
              </a:rPr>
              <a:t>错误。党的执政基础早已经建立，应夯实党的执政基础，</a:t>
            </a:r>
            <a:r>
              <a:rPr lang="en-US" altLang="zh-CN">
                <a:latin typeface="黑体" panose="02010609060101010101" charset="-122"/>
                <a:ea typeface="黑体" panose="02010609060101010101" charset="-122"/>
                <a:cs typeface="黑体" panose="02010609060101010101" charset="-122"/>
              </a:rPr>
              <a:t>C</a:t>
            </a:r>
            <a:r>
              <a:rPr lang="zh-CN" altLang="en-US">
                <a:latin typeface="黑体" panose="02010609060101010101" charset="-122"/>
                <a:ea typeface="黑体" panose="02010609060101010101" charset="-122"/>
                <a:cs typeface="黑体" panose="02010609060101010101" charset="-122"/>
              </a:rPr>
              <a:t>错误。全面从严治党是新时代党的自我革命的伟大实践，党要勇于自我革命，以严明纪律增强自身凝聚力和战斗力，这是健全全面从严治党体系的重要要求，</a:t>
            </a:r>
            <a:r>
              <a:rPr lang="en-US" altLang="zh-CN">
                <a:latin typeface="黑体" panose="02010609060101010101" charset="-122"/>
                <a:ea typeface="黑体" panose="02010609060101010101" charset="-122"/>
                <a:cs typeface="黑体" panose="02010609060101010101" charset="-122"/>
              </a:rPr>
              <a:t>D</a:t>
            </a:r>
            <a:r>
              <a:rPr lang="zh-CN" altLang="en-US">
                <a:latin typeface="黑体" panose="02010609060101010101" charset="-122"/>
                <a:ea typeface="黑体" panose="02010609060101010101" charset="-122"/>
                <a:cs typeface="黑体" panose="02010609060101010101" charset="-122"/>
              </a:rPr>
              <a:t>正确。</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3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8" name="文本框 7"/>
          <p:cNvSpPr txBox="1"/>
          <p:nvPr/>
        </p:nvSpPr>
        <p:spPr>
          <a:xfrm>
            <a:off x="1544320" y="3244850"/>
            <a:ext cx="9128760" cy="368300"/>
          </a:xfrm>
          <a:prstGeom prst="rect">
            <a:avLst/>
          </a:prstGeom>
        </p:spPr>
        <p:txBody>
          <a:bodyPr wrap="square">
            <a:spAutoFit/>
          </a:bodyPr>
          <a:p>
            <a:pPr indent="0" algn="just" defTabSz="266700">
              <a:spcBef>
                <a:spcPct val="0"/>
              </a:spcBef>
              <a:spcAft>
                <a:spcPct val="0"/>
              </a:spcAft>
            </a:pPr>
            <a:r>
              <a:rPr lang="zh-CN" altLang="en-US">
                <a:solidFill>
                  <a:srgbClr val="0070C0"/>
                </a:solidFill>
                <a:latin typeface="黑体" panose="02010609060101010101" charset="-122"/>
                <a:ea typeface="黑体" panose="02010609060101010101" charset="-122"/>
                <a:cs typeface="黑体" panose="02010609060101010101" charset="-122"/>
              </a:rPr>
              <a:t>【易错警示】依法行政的主体是政府，依法执政主体是中国共产党。</a:t>
            </a:r>
            <a:endParaRPr lang="zh-CN" altLang="en-US">
              <a:solidFill>
                <a:srgbClr val="0070C0"/>
              </a:solidFill>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Lst>
  </p:timing>
</p:sld>
</file>

<file path=ppt/slides/slide3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1189990" y="1734820"/>
            <a:ext cx="9010650" cy="3830955"/>
          </a:xfrm>
          <a:prstGeom prst="rect">
            <a:avLst/>
          </a:prstGeom>
          <a:noFill/>
        </p:spPr>
        <p:txBody>
          <a:bodyPr wrap="square" rtlCol="0">
            <a:spAutoFit/>
          </a:bodyPr>
          <a:p>
            <a:pPr indent="0" algn="just" fontAlgn="auto">
              <a:lnSpc>
                <a:spcPct val="150000"/>
              </a:lnSpc>
            </a:pPr>
            <a:r>
              <a:rPr lang="en-US" altLang="zh-CN">
                <a:latin typeface="仿宋" panose="02010609060101010101" charset="-122"/>
                <a:ea typeface="仿宋" panose="02010609060101010101" charset="-122"/>
                <a:cs typeface="仿宋" panose="02010609060101010101" charset="-122"/>
              </a:rPr>
              <a:t>4.[</a:t>
            </a:r>
            <a:r>
              <a:rPr lang="zh-CN" altLang="en-US">
                <a:latin typeface="仿宋" panose="02010609060101010101" charset="-122"/>
                <a:ea typeface="仿宋" panose="02010609060101010101" charset="-122"/>
                <a:cs typeface="仿宋" panose="02010609060101010101" charset="-122"/>
              </a:rPr>
              <a:t>广东惠州</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调研</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党中央决定，自</a:t>
            </a:r>
            <a:r>
              <a:rPr lang="en-US" altLang="zh-CN">
                <a:latin typeface="黑体" panose="02010609060101010101" charset="-122"/>
                <a:ea typeface="黑体" panose="02010609060101010101" charset="-122"/>
              </a:rPr>
              <a:t>2025</a:t>
            </a:r>
            <a:r>
              <a:rPr lang="zh-CN" altLang="en-US">
                <a:latin typeface="黑体" panose="02010609060101010101" charset="-122"/>
                <a:ea typeface="黑体" panose="02010609060101010101" charset="-122"/>
              </a:rPr>
              <a:t>年全国两会结束后至</a:t>
            </a:r>
            <a:r>
              <a:rPr lang="en-US" altLang="zh-CN">
                <a:latin typeface="黑体" panose="02010609060101010101" charset="-122"/>
                <a:ea typeface="黑体" panose="02010609060101010101" charset="-122"/>
              </a:rPr>
              <a:t>7</a:t>
            </a:r>
            <a:r>
              <a:rPr lang="zh-CN" altLang="en-US">
                <a:latin typeface="黑体" panose="02010609060101010101" charset="-122"/>
                <a:ea typeface="黑体" panose="02010609060101010101" charset="-122"/>
              </a:rPr>
              <a:t>月在全党开展深入贯彻中央八项规定精神学习教育。在全党开展集中性学习教育，既是我们党推进自我革命的重要途径，也是全面从严治党的重要经验，更是推动全面从严治党向纵深发展、向基层延伸的重要举措。这表明（　　）</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持续深入开展反腐斗争是新时代中国共产党的中心任务</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坚持以作风建设为统领是解决党内各种问题的治本之策</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中国共产党勇于持续推进自我革命从而永葆生机和活力</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全面从严治党是推进党的建设新的伟大工程的必然要求</a:t>
            </a:r>
            <a:endParaRPr lang="zh-CN" altLang="en-US">
              <a:latin typeface="黑体" panose="02010609060101010101" charset="-122"/>
              <a:ea typeface="黑体" panose="02010609060101010101" charset="-122"/>
            </a:endParaRPr>
          </a:p>
          <a:p>
            <a:pPr indent="0" algn="just" fontAlgn="auto">
              <a:lnSpc>
                <a:spcPct val="15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5" name="文本框 4"/>
          <p:cNvSpPr txBox="1"/>
          <p:nvPr/>
        </p:nvSpPr>
        <p:spPr>
          <a:xfrm>
            <a:off x="1069340" y="1336040"/>
            <a:ext cx="6374130" cy="398780"/>
          </a:xfrm>
          <a:prstGeom prst="rect">
            <a:avLst/>
          </a:prstGeom>
        </p:spPr>
        <p:txBody>
          <a:bodyPr wrap="square">
            <a:spAutoFit/>
          </a:bodyPr>
          <a:p>
            <a:pPr marL="0" indent="0" algn="just" defTabSz="266700">
              <a:spcBef>
                <a:spcPct val="0"/>
              </a:spcBef>
              <a:spcAft>
                <a:spcPct val="0"/>
              </a:spcAft>
            </a:pPr>
            <a:r>
              <a:rPr lang="zh-CN" altLang="en-US" sz="2000" b="1">
                <a:latin typeface="黑体" panose="02010609060101010101" charset="-122"/>
                <a:ea typeface="黑体" panose="02010609060101010101" charset="-122"/>
                <a:cs typeface="黑体" panose="02010609060101010101" charset="-122"/>
              </a:rPr>
              <a:t>易错点</a:t>
            </a:r>
            <a:r>
              <a:rPr lang="en-US" altLang="zh-CN" sz="2000" b="1">
                <a:latin typeface="黑体" panose="02010609060101010101" charset="-122"/>
                <a:ea typeface="黑体" panose="02010609060101010101" charset="-122"/>
                <a:cs typeface="黑体" panose="02010609060101010101" charset="-122"/>
              </a:rPr>
              <a:t>4  </a:t>
            </a:r>
            <a:r>
              <a:rPr lang="zh-CN" altLang="en-US" sz="2000" b="1">
                <a:latin typeface="黑体" panose="02010609060101010101" charset="-122"/>
                <a:ea typeface="黑体" panose="02010609060101010101" charset="-122"/>
                <a:cs typeface="黑体" panose="02010609060101010101" charset="-122"/>
              </a:rPr>
              <a:t>混淆党的建设总要求</a:t>
            </a:r>
            <a:endParaRPr lang="zh-CN" altLang="en-US" sz="2000" b="1">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4086225" y="2967990"/>
            <a:ext cx="67246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D</a:t>
            </a:r>
            <a:endParaRPr lang="en-US" altLang="zh-CN">
              <a:solidFill>
                <a:srgbClr val="FF0000"/>
              </a:solidFill>
              <a:latin typeface="黑体" panose="02010609060101010101" charset="-122"/>
              <a:ea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503680"/>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1.[</a:t>
            </a:r>
            <a:r>
              <a:rPr lang="zh-CN" altLang="en-US">
                <a:latin typeface="仿宋" panose="02010609060101010101" charset="-122"/>
                <a:ea typeface="仿宋" panose="02010609060101010101" charset="-122"/>
                <a:cs typeface="仿宋" panose="02010609060101010101" charset="-122"/>
              </a:rPr>
              <a:t>湖北随州</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高一联考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习近平总书记指出：</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在国家治理体系的大棋局中，党中央是坐镇中军帐的</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帅</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，车马炮各展其长，一盘棋大局分明。</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坚决维护以习近平同志为核心的党中央权威和集中统一领导，是坚持党的领导的核心要义。这表明，中国共产党（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是决定党和国家前途命运的根本力量</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是我国的最高政治领导力量</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其执政地位是历史的选择、人民的选择</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是我们应对各种风险挑战的坚强领导核心</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6781165" y="224155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C</a:t>
            </a:r>
            <a:endParaRPr lang="en-US" altLang="zh-CN">
              <a:solidFill>
                <a:srgbClr val="FF0000"/>
              </a:solidFill>
              <a:latin typeface="黑体" panose="02010609060101010101" charset="-122"/>
              <a:ea typeface="黑体" panose="02010609060101010101" charset="-122"/>
            </a:endParaRPr>
          </a:p>
        </p:txBody>
      </p:sp>
      <p:sp>
        <p:nvSpPr>
          <p:cNvPr id="7" name="文本框 6"/>
          <p:cNvSpPr txBox="1"/>
          <p:nvPr/>
        </p:nvSpPr>
        <p:spPr>
          <a:xfrm>
            <a:off x="974725" y="1104900"/>
            <a:ext cx="8351520" cy="398780"/>
          </a:xfrm>
          <a:prstGeom prst="rect">
            <a:avLst/>
          </a:prstGeom>
        </p:spPr>
        <p:txBody>
          <a:bodyPr wrap="square">
            <a:spAutoFit/>
          </a:bodyPr>
          <a:p>
            <a:pPr marL="0" indent="0" algn="just" defTabSz="266700">
              <a:spcBef>
                <a:spcPct val="0"/>
              </a:spcBef>
              <a:spcAft>
                <a:spcPct val="0"/>
              </a:spcAft>
            </a:pPr>
            <a:r>
              <a:rPr lang="zh-CN" altLang="en-US" sz="2000" b="1">
                <a:latin typeface="黑体" panose="02010609060101010101" charset="-122"/>
                <a:ea typeface="黑体" panose="02010609060101010101" charset="-122"/>
                <a:cs typeface="黑体" panose="02010609060101010101" charset="-122"/>
              </a:rPr>
              <a:t>上分点</a:t>
            </a:r>
            <a:r>
              <a:rPr lang="en-US" altLang="zh-CN" sz="2000" b="1">
                <a:latin typeface="黑体" panose="02010609060101010101" charset="-122"/>
                <a:ea typeface="黑体" panose="02010609060101010101" charset="-122"/>
                <a:cs typeface="黑体" panose="02010609060101010101" charset="-122"/>
              </a:rPr>
              <a:t>1  </a:t>
            </a:r>
            <a:r>
              <a:rPr lang="zh-CN" altLang="en-US" sz="2000" b="1">
                <a:latin typeface="黑体" panose="02010609060101010101" charset="-122"/>
                <a:ea typeface="黑体" panose="02010609060101010101" charset="-122"/>
                <a:cs typeface="黑体" panose="02010609060101010101" charset="-122"/>
              </a:rPr>
              <a:t>中国共产党是中国特色社会主义事业的领导核心</a:t>
            </a:r>
            <a:endParaRPr lang="zh-CN" altLang="en-US" sz="2000" b="1">
              <a:latin typeface="黑体" panose="02010609060101010101" charset="-122"/>
              <a:ea typeface="黑体" panose="02010609060101010101" charset="-122"/>
              <a:cs typeface="黑体" panose="02010609060101010101" charset="-122"/>
            </a:endParaRPr>
          </a:p>
        </p:txBody>
      </p:sp>
      <p:sp>
        <p:nvSpPr>
          <p:cNvPr id="5" name="文本框 4"/>
          <p:cNvSpPr txBox="1"/>
          <p:nvPr/>
        </p:nvSpPr>
        <p:spPr>
          <a:xfrm>
            <a:off x="795655" y="4596130"/>
            <a:ext cx="10660380" cy="1565910"/>
          </a:xfrm>
          <a:prstGeom prst="rect">
            <a:avLst/>
          </a:prstGeom>
          <a:noFill/>
        </p:spPr>
        <p:txBody>
          <a:bodyPr wrap="square" rtlCol="0" anchor="t">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sym typeface="+mn-ea"/>
              </a:rPr>
              <a:t>【解析】</a:t>
            </a:r>
            <a:r>
              <a:rPr lang="zh-CN" altLang="en-US" sz="1600">
                <a:latin typeface="黑体" panose="02010609060101010101" charset="-122"/>
                <a:ea typeface="黑体" panose="02010609060101010101" charset="-122"/>
                <a:cs typeface="黑体" panose="02010609060101010101" charset="-122"/>
                <a:sym typeface="+mn-ea"/>
              </a:rPr>
              <a:t>本题考查中国共产党是中国特色社会主义事业的领导核心。在国家治理体系的大棋局中，党中央是坐镇中军帐的</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帅</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车马炮各展其长，一盘棋大局分明。坚决维护以习近平同志为核心的党中央权威和集中统一领导，是坚持党的领导的核心要义。这表明，中国共产党是我国的最高政治领导力量，是我们应对各种风险挑战的坚强领导核心，</a:t>
            </a:r>
            <a:r>
              <a:rPr lang="en-US" altLang="en-US" sz="1600">
                <a:latin typeface="黑体" panose="02010609060101010101" charset="-122"/>
                <a:ea typeface="黑体" panose="02010609060101010101" charset="-122"/>
                <a:cs typeface="黑体" panose="02010609060101010101" charset="-122"/>
                <a:sym typeface="+mn-ea"/>
              </a:rPr>
              <a:t>②④</a:t>
            </a:r>
            <a:r>
              <a:rPr lang="zh-CN" altLang="en-US" sz="1600">
                <a:latin typeface="黑体" panose="02010609060101010101" charset="-122"/>
                <a:ea typeface="黑体" panose="02010609060101010101" charset="-122"/>
                <a:cs typeface="黑体" panose="02010609060101010101" charset="-122"/>
                <a:sym typeface="+mn-ea"/>
              </a:rPr>
              <a:t>符合题意；人民是历史的创造者，是决定党和国家前途命运的根本力量，</a:t>
            </a:r>
            <a:r>
              <a:rPr lang="en-US" altLang="en-US" sz="1600">
                <a:latin typeface="黑体" panose="02010609060101010101" charset="-122"/>
                <a:ea typeface="黑体" panose="02010609060101010101" charset="-122"/>
                <a:cs typeface="黑体" panose="02010609060101010101" charset="-122"/>
                <a:sym typeface="+mn-ea"/>
              </a:rPr>
              <a:t>①</a:t>
            </a:r>
            <a:r>
              <a:rPr lang="zh-CN" altLang="en-US" sz="1600">
                <a:latin typeface="黑体" panose="02010609060101010101" charset="-122"/>
                <a:ea typeface="黑体" panose="02010609060101010101" charset="-122"/>
                <a:cs typeface="黑体" panose="02010609060101010101" charset="-122"/>
                <a:sym typeface="+mn-ea"/>
              </a:rPr>
              <a:t>排除；材料没有体现中国共产党的执政地位是历史的选择、人民的选择，</a:t>
            </a:r>
            <a:r>
              <a:rPr lang="en-US" altLang="en-US" sz="1600">
                <a:latin typeface="黑体" panose="02010609060101010101" charset="-122"/>
                <a:ea typeface="黑体" panose="02010609060101010101" charset="-122"/>
                <a:cs typeface="黑体" panose="02010609060101010101" charset="-122"/>
                <a:sym typeface="+mn-ea"/>
              </a:rPr>
              <a:t>③</a:t>
            </a:r>
            <a:r>
              <a:rPr lang="zh-CN" altLang="en-US" sz="1600">
                <a:latin typeface="黑体" panose="02010609060101010101" charset="-122"/>
                <a:ea typeface="黑体" panose="02010609060101010101" charset="-122"/>
                <a:cs typeface="黑体" panose="02010609060101010101" charset="-122"/>
                <a:sym typeface="+mn-ea"/>
              </a:rPr>
              <a:t>不符合题意。</a:t>
            </a:r>
            <a:r>
              <a:rPr lang="zh-CN" altLang="en-US" sz="1600">
                <a:latin typeface="黑体" panose="02010609060101010101" charset="-122"/>
                <a:ea typeface="黑体" panose="02010609060101010101" charset="-122"/>
                <a:cs typeface="黑体" panose="02010609060101010101" charset="-122"/>
                <a:sym typeface="+mn-ea"/>
              </a:rPr>
              <a:t>　</a:t>
            </a:r>
            <a:endParaRPr lang="zh-CN" altLang="en-US" sz="1600">
              <a:latin typeface="黑体" panose="02010609060101010101" charset="-122"/>
              <a:ea typeface="黑体" panose="02010609060101010101" charset="-122"/>
              <a:cs typeface="黑体" panose="02010609060101010101" charset="-122"/>
              <a:sym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Lst>
  </p:timing>
</p:sld>
</file>

<file path=ppt/slides/slide4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6" name="文本框 5"/>
          <p:cNvSpPr txBox="1"/>
          <p:nvPr/>
        </p:nvSpPr>
        <p:spPr>
          <a:xfrm>
            <a:off x="1544320" y="1856740"/>
            <a:ext cx="9129395" cy="2306955"/>
          </a:xfrm>
          <a:prstGeom prst="rect">
            <a:avLst/>
          </a:prstGeom>
        </p:spPr>
        <p:txBody>
          <a:bodyPr wrap="square">
            <a:spAutoFit/>
          </a:bodyPr>
          <a:p>
            <a:pPr indent="0" algn="just" defTabSz="266700">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新时代坚持和加强党的全面领导的要求。新时代中国共产党的中心任务是团结带领全国各族人民全面建成社会主义现代化强国、实现第二个百年奋斗目标，以中国式现代化全面推进中华民族伟大复兴，</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排除。党的建设以政治建设为统领，而非作风建设，加强党的政治建设是解决党内各种问题的治本之策，</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排除。在全党开展集中性学习教育，是党推进自我革命的重要途径，体现了中国共产党通过持续自我净化、自我完善，永葆生机和活力，</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正确。开展深入贯彻中央八项规定精神学习教育，推动全面从严治党向纵深发展，这是推进党的建设新的伟大工程的必然要求，符合党长期执政能力建设的需要，</a:t>
            </a: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正确。</a:t>
            </a:r>
            <a:endParaRPr lang="zh-CN" altLang="en-US">
              <a:latin typeface="黑体" panose="02010609060101010101" charset="-122"/>
              <a:ea typeface="黑体" panose="02010609060101010101" charset="-122"/>
              <a:cs typeface="黑体" panose="02010609060101010101" charset="-122"/>
            </a:endParaRPr>
          </a:p>
        </p:txBody>
      </p:sp>
      <p:sp>
        <p:nvSpPr>
          <p:cNvPr id="8" name="文本框 7"/>
          <p:cNvSpPr txBox="1"/>
          <p:nvPr/>
        </p:nvSpPr>
        <p:spPr>
          <a:xfrm>
            <a:off x="1544320" y="4440555"/>
            <a:ext cx="9128760" cy="922020"/>
          </a:xfrm>
          <a:prstGeom prst="rect">
            <a:avLst/>
          </a:prstGeom>
        </p:spPr>
        <p:txBody>
          <a:bodyPr wrap="square">
            <a:spAutoFit/>
          </a:bodyPr>
          <a:p>
            <a:pPr indent="0" algn="just" defTabSz="266700">
              <a:spcBef>
                <a:spcPct val="0"/>
              </a:spcBef>
              <a:spcAft>
                <a:spcPct val="0"/>
              </a:spcAft>
            </a:pPr>
            <a:r>
              <a:rPr lang="zh-CN" altLang="en-US">
                <a:solidFill>
                  <a:srgbClr val="0070C0"/>
                </a:solidFill>
                <a:latin typeface="黑体" panose="02010609060101010101" charset="-122"/>
                <a:ea typeface="黑体" panose="02010609060101010101" charset="-122"/>
                <a:cs typeface="黑体" panose="02010609060101010101" charset="-122"/>
              </a:rPr>
              <a:t>【易错警示】新时代党的建设要以加强党的长期执政能力建设、先进性和纯洁性建设为主线，以党的政治建设为统领，以坚定理想信念宗旨为根基，以调动全党积极性、主动性、创造性为着力点。</a:t>
            </a:r>
            <a:endParaRPr lang="zh-CN" altLang="en-US">
              <a:solidFill>
                <a:srgbClr val="0070C0"/>
              </a:solidFill>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Lst>
  </p:timing>
</p:sld>
</file>

<file path=ppt/slides/slide4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1145540" y="1734820"/>
            <a:ext cx="9414510" cy="3830955"/>
          </a:xfrm>
          <a:prstGeom prst="rect">
            <a:avLst/>
          </a:prstGeom>
          <a:noFill/>
        </p:spPr>
        <p:txBody>
          <a:bodyPr wrap="square" rtlCol="0">
            <a:spAutoFit/>
          </a:bodyPr>
          <a:p>
            <a:pPr indent="0" algn="just" fontAlgn="auto">
              <a:lnSpc>
                <a:spcPct val="150000"/>
              </a:lnSpc>
            </a:pPr>
            <a:r>
              <a:rPr lang="en-US" altLang="zh-CN">
                <a:latin typeface="仿宋" panose="02010609060101010101" charset="-122"/>
                <a:ea typeface="仿宋" panose="02010609060101010101" charset="-122"/>
                <a:cs typeface="仿宋" panose="02010609060101010101" charset="-122"/>
              </a:rPr>
              <a:t>5.[</a:t>
            </a:r>
            <a:r>
              <a:rPr lang="zh-CN" altLang="en-US">
                <a:latin typeface="仿宋" panose="02010609060101010101" charset="-122"/>
                <a:ea typeface="仿宋" panose="02010609060101010101" charset="-122"/>
                <a:cs typeface="仿宋" panose="02010609060101010101" charset="-122"/>
              </a:rPr>
              <a:t>河南南阳</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高一期末</a:t>
            </a:r>
            <a:r>
              <a:rPr lang="en-US" altLang="zh-CN">
                <a:latin typeface="仿宋" panose="02010609060101010101" charset="-122"/>
                <a:ea typeface="仿宋" panose="02010609060101010101" charset="-122"/>
                <a:cs typeface="仿宋" panose="02010609060101010101" charset="-122"/>
              </a:rPr>
              <a:t>]</a:t>
            </a:r>
            <a:r>
              <a:rPr lang="en-US" altLang="zh-CN">
                <a:latin typeface="黑体" panose="02010609060101010101" charset="-122"/>
                <a:ea typeface="黑体" panose="02010609060101010101" charset="-122"/>
              </a:rPr>
              <a:t>2025</a:t>
            </a:r>
            <a:r>
              <a:rPr lang="zh-CN" altLang="en-US">
                <a:latin typeface="黑体" panose="02010609060101010101" charset="-122"/>
                <a:ea typeface="黑体" panose="02010609060101010101" charset="-122"/>
              </a:rPr>
              <a:t>年</a:t>
            </a:r>
            <a:r>
              <a:rPr lang="en-US" altLang="zh-CN">
                <a:latin typeface="黑体" panose="02010609060101010101" charset="-122"/>
                <a:ea typeface="黑体" panose="02010609060101010101" charset="-122"/>
              </a:rPr>
              <a:t>5</a:t>
            </a:r>
            <a:r>
              <a:rPr lang="zh-CN" altLang="en-US">
                <a:latin typeface="黑体" panose="02010609060101010101" charset="-122"/>
                <a:ea typeface="黑体" panose="02010609060101010101" charset="-122"/>
              </a:rPr>
              <a:t>月，党中央发布了修订版《党政机关厉行节约反对浪费条例》，条例聚焦当前各领域出现的新变化、新问题，提出了一系列新表述、新要求。比如，不得以建设党性教育培训机构名义变相建设楼堂馆所、变相搞旅游开发；会议活动现场布置应当简朴，工作会议一律不摆花草、不制作背景板等。条例的修订（　　）</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体现了党主导立法，通过法定程序使党的主张上升为国家意志</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目的是为实现中华民族伟大复兴提供坚实物质基础</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为弘扬党的优良作风提供更加完善的制度保障</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有利于在全党全社会营造风清气正的良好政治生态</a:t>
            </a:r>
            <a:endParaRPr lang="zh-CN" altLang="en-US">
              <a:latin typeface="黑体" panose="02010609060101010101" charset="-122"/>
              <a:ea typeface="黑体" panose="02010609060101010101" charset="-122"/>
            </a:endParaRPr>
          </a:p>
          <a:p>
            <a:pPr indent="0" algn="just" fontAlgn="auto">
              <a:lnSpc>
                <a:spcPct val="15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5" name="文本框 4"/>
          <p:cNvSpPr txBox="1"/>
          <p:nvPr/>
        </p:nvSpPr>
        <p:spPr>
          <a:xfrm>
            <a:off x="1069340" y="1336040"/>
            <a:ext cx="8241665" cy="398780"/>
          </a:xfrm>
          <a:prstGeom prst="rect">
            <a:avLst/>
          </a:prstGeom>
        </p:spPr>
        <p:txBody>
          <a:bodyPr wrap="square">
            <a:spAutoFit/>
          </a:bodyPr>
          <a:p>
            <a:pPr marL="0" indent="0" algn="just" defTabSz="266700">
              <a:spcBef>
                <a:spcPct val="0"/>
              </a:spcBef>
              <a:spcAft>
                <a:spcPct val="0"/>
              </a:spcAft>
            </a:pPr>
            <a:r>
              <a:rPr lang="zh-CN" altLang="en-US" sz="2000" b="1">
                <a:latin typeface="黑体" panose="02010609060101010101" charset="-122"/>
                <a:ea typeface="黑体" panose="02010609060101010101" charset="-122"/>
                <a:cs typeface="黑体" panose="02010609060101010101" charset="-122"/>
              </a:rPr>
              <a:t>易错点</a:t>
            </a:r>
            <a:r>
              <a:rPr lang="en-US" altLang="zh-CN" sz="2000" b="1">
                <a:latin typeface="黑体" panose="02010609060101010101" charset="-122"/>
                <a:ea typeface="黑体" panose="02010609060101010101" charset="-122"/>
                <a:cs typeface="黑体" panose="02010609060101010101" charset="-122"/>
              </a:rPr>
              <a:t>5  </a:t>
            </a:r>
            <a:r>
              <a:rPr lang="zh-CN" altLang="en-US" sz="2000" b="1">
                <a:latin typeface="黑体" panose="02010609060101010101" charset="-122"/>
                <a:ea typeface="黑体" panose="02010609060101010101" charset="-122"/>
                <a:cs typeface="黑体" panose="02010609060101010101" charset="-122"/>
              </a:rPr>
              <a:t>不能正确看待党与立法之间的关系</a:t>
            </a:r>
            <a:endParaRPr lang="zh-CN" altLang="en-US" sz="2000" b="1">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8124190" y="2922270"/>
            <a:ext cx="4705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D</a:t>
            </a:r>
            <a:endParaRPr lang="en-US" altLang="zh-CN">
              <a:solidFill>
                <a:srgbClr val="FF0000"/>
              </a:solidFill>
              <a:latin typeface="黑体" panose="02010609060101010101" charset="-122"/>
              <a:ea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4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1544320" y="1856740"/>
            <a:ext cx="9129395" cy="2030095"/>
          </a:xfrm>
          <a:prstGeom prst="rect">
            <a:avLst/>
          </a:prstGeom>
        </p:spPr>
        <p:txBody>
          <a:bodyPr wrap="square">
            <a:spAutoFit/>
          </a:bodyPr>
          <a:p>
            <a:pPr indent="0" algn="just" defTabSz="266700">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【解析】本题考查中国共产党不断加强自身建设。材料介绍党中央发布的党内条例，</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党主导立法</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说法错误，且材料没有体现通过法定程序使党的主张上升为国家意志，</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排除。条例修订的核心是厉行节约、反对浪费，目的是加强党风廉政建设，弘扬优良作风，而非为实现中华民族伟大复兴提供坚实物质基础，</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排除。条例针对新问题提出新要求，完善了规范党政机关行为的制度，为弘扬勤俭节约等党的优良作风提供更加完善的制度保障，条例对楼堂馆所建设、会议布置等作出严格规定，有助于遏制浪费和形式主义，有利于在全党全社会营造风清气正的政治生态，</a:t>
            </a:r>
            <a:r>
              <a:rPr lang="en-US" altLang="en-US">
                <a:latin typeface="黑体" panose="02010609060101010101" charset="-122"/>
                <a:ea typeface="黑体" panose="02010609060101010101" charset="-122"/>
                <a:cs typeface="黑体" panose="02010609060101010101" charset="-122"/>
              </a:rPr>
              <a:t>③④</a:t>
            </a:r>
            <a:r>
              <a:rPr lang="zh-CN" altLang="en-US">
                <a:latin typeface="黑体" panose="02010609060101010101" charset="-122"/>
                <a:ea typeface="黑体" panose="02010609060101010101" charset="-122"/>
                <a:cs typeface="黑体" panose="02010609060101010101" charset="-122"/>
              </a:rPr>
              <a:t>正确。</a:t>
            </a:r>
            <a:endParaRPr lang="zh-CN" altLang="en-US">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1544320" y="4440555"/>
            <a:ext cx="9128760" cy="645160"/>
          </a:xfrm>
          <a:prstGeom prst="rect">
            <a:avLst/>
          </a:prstGeom>
        </p:spPr>
        <p:txBody>
          <a:bodyPr wrap="square">
            <a:spAutoFit/>
          </a:bodyPr>
          <a:p>
            <a:pPr indent="0" algn="just" defTabSz="266700">
              <a:spcBef>
                <a:spcPct val="0"/>
              </a:spcBef>
              <a:spcAft>
                <a:spcPct val="0"/>
              </a:spcAft>
            </a:pPr>
            <a:r>
              <a:rPr lang="zh-CN" altLang="en-US">
                <a:solidFill>
                  <a:srgbClr val="0070C0"/>
                </a:solidFill>
                <a:latin typeface="黑体" panose="02010609060101010101" charset="-122"/>
                <a:ea typeface="黑体" panose="02010609060101010101" charset="-122"/>
                <a:cs typeface="黑体" panose="02010609060101010101" charset="-122"/>
              </a:rPr>
              <a:t>【易错警示】中国共产党领导立法而非主导立法；党支持人民代表大会依法履行职能，使党的主张通过法定程序上升为国家意志。</a:t>
            </a:r>
            <a:endParaRPr lang="zh-CN" altLang="en-US">
              <a:solidFill>
                <a:srgbClr val="0070C0"/>
              </a:solidFill>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_2_BD#3712956c5.fixed?pid=bb9bf6be7&amp;color=255,255,255&amp;vtp=1&amp;bbb=1"/>
          <p:cNvSpPr/>
          <p:nvPr/>
        </p:nvSpPr>
        <p:spPr>
          <a:xfrm>
            <a:off x="3175" y="2317750"/>
            <a:ext cx="12188952" cy="649224"/>
          </a:xfrm>
          <a:prstGeom prst="rect">
            <a:avLst/>
          </a:prstGeom>
          <a:noFill/>
        </p:spPr>
        <p:txBody>
          <a:bodyPr wrap="none" lIns="0" tIns="0" rIns="0" bIns="0" rtlCol="0" anchor="ctr"/>
          <a:lstStyle/>
          <a:p>
            <a:pPr algn="ctr" latinLnBrk="1">
              <a:lnSpc>
                <a:spcPts val="4000"/>
              </a:lnSpc>
            </a:pPr>
            <a:r>
              <a:rPr lang="zh-CN" sz="3200" b="1" i="0" dirty="0">
                <a:solidFill>
                  <a:srgbClr val="DE69A3"/>
                </a:solidFill>
                <a:latin typeface="微软雅黑" panose="020B0503020204020204" charset="-122"/>
                <a:ea typeface="微软雅黑" panose="020B0503020204020204" charset="-122"/>
                <a:cs typeface="微软雅黑" panose="020B0503020204020204" pitchFamily="34" charset="-120"/>
              </a:rPr>
              <a:t>第</a:t>
            </a:r>
            <a:r>
              <a:rPr lang="zh-CN" sz="3200" b="1" i="0" dirty="0">
                <a:solidFill>
                  <a:srgbClr val="DE69A3"/>
                </a:solidFill>
                <a:latin typeface="微软雅黑" panose="020B0503020204020204" charset="-122"/>
                <a:ea typeface="微软雅黑" panose="020B0503020204020204" charset="-122"/>
                <a:cs typeface="微软雅黑" panose="020B0503020204020204" pitchFamily="34" charset="-120"/>
              </a:rPr>
              <a:t>三课</a:t>
            </a:r>
            <a:r>
              <a:rPr lang="en-US" altLang="zh-CN" sz="3200" b="1" i="0" dirty="0">
                <a:solidFill>
                  <a:srgbClr val="DE69A3"/>
                </a:solidFill>
                <a:latin typeface="微软雅黑" panose="020B0503020204020204" charset="-122"/>
                <a:ea typeface="微软雅黑" panose="020B0503020204020204" charset="-122"/>
                <a:cs typeface="微软雅黑" panose="020B0503020204020204" pitchFamily="34" charset="-120"/>
              </a:rPr>
              <a:t> </a:t>
            </a:r>
            <a:endParaRPr lang="en-US" altLang="zh-CN" sz="3200" b="1" i="0" dirty="0">
              <a:solidFill>
                <a:srgbClr val="DE69A3"/>
              </a:solidFill>
              <a:latin typeface="微软雅黑" panose="020B0503020204020204" charset="-122"/>
              <a:ea typeface="微软雅黑" panose="020B0503020204020204" charset="-122"/>
              <a:cs typeface="微软雅黑" panose="020B0503020204020204" pitchFamily="34" charset="-120"/>
            </a:endParaRPr>
          </a:p>
          <a:p>
            <a:pPr algn="ctr" latinLnBrk="1">
              <a:lnSpc>
                <a:spcPts val="4000"/>
              </a:lnSpc>
            </a:pPr>
            <a:endParaRPr lang="en-US" altLang="zh-CN" sz="3200" b="1" i="0" dirty="0">
              <a:solidFill>
                <a:srgbClr val="DE69A3"/>
              </a:solidFill>
              <a:latin typeface="微软雅黑" panose="020B0503020204020204" charset="-122"/>
              <a:ea typeface="微软雅黑" panose="020B0503020204020204" charset="-122"/>
              <a:cs typeface="微软雅黑" panose="020B0503020204020204" pitchFamily="34" charset="-120"/>
            </a:endParaRPr>
          </a:p>
          <a:p>
            <a:pPr algn="ctr" latinLnBrk="1">
              <a:lnSpc>
                <a:spcPts val="4000"/>
              </a:lnSpc>
            </a:pPr>
            <a:r>
              <a:rPr lang="zh-CN" altLang="en-US" sz="3200" b="1" i="0" dirty="0">
                <a:solidFill>
                  <a:srgbClr val="DE69A3"/>
                </a:solidFill>
                <a:latin typeface="微软雅黑" panose="020B0503020204020204" charset="-122"/>
                <a:ea typeface="微软雅黑" panose="020B0503020204020204" charset="-122"/>
                <a:cs typeface="微软雅黑" panose="020B0503020204020204" pitchFamily="34" charset="-120"/>
              </a:rPr>
              <a:t>综合上分</a:t>
            </a:r>
            <a:endParaRPr lang="zh-CN" altLang="en-US" sz="3200" b="1" i="0" dirty="0">
              <a:solidFill>
                <a:srgbClr val="DE69A3"/>
              </a:solidFill>
              <a:latin typeface="微软雅黑" panose="020B0503020204020204" charset="-122"/>
              <a:ea typeface="微软雅黑" panose="020B0503020204020204" charset="-122"/>
              <a:cs typeface="微软雅黑" panose="020B0503020204020204" pitchFamily="34" charset="-120"/>
            </a:endParaRPr>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276985"/>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1.[</a:t>
            </a:r>
            <a:r>
              <a:rPr lang="zh-CN" altLang="en-US">
                <a:latin typeface="仿宋" panose="02010609060101010101" charset="-122"/>
                <a:ea typeface="仿宋" panose="02010609060101010101" charset="-122"/>
                <a:cs typeface="仿宋" panose="02010609060101010101" charset="-122"/>
              </a:rPr>
              <a:t>河北保定</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高一联考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河北某村把党组织建在产业链上，带动村民发展酸枣产业。该村通过</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党支部＋公司＋合作社＋农户</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的发展模式，把党员凝聚在发展链上，把群众引领到致富链上，使村容村貌焕然一新。</a:t>
            </a:r>
            <a:r>
              <a:rPr lang="en-US" altLang="zh-CN">
                <a:latin typeface="黑体" panose="02010609060101010101" charset="-122"/>
                <a:ea typeface="黑体" panose="02010609060101010101" charset="-122"/>
              </a:rPr>
              <a:t>2024</a:t>
            </a:r>
            <a:r>
              <a:rPr lang="zh-CN" altLang="en-US">
                <a:latin typeface="黑体" panose="02010609060101010101" charset="-122"/>
                <a:ea typeface="黑体" panose="02010609060101010101" charset="-122"/>
              </a:rPr>
              <a:t>年，该村荣获全国文明村称号。由此可见（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该村将党的组织优势转化为发展优势　　　</a:t>
            </a:r>
            <a:r>
              <a:rPr lang="en-US" altLang="zh-CN">
                <a:latin typeface="黑体" panose="02010609060101010101" charset="-122"/>
                <a:ea typeface="黑体" panose="02010609060101010101" charset="-122"/>
              </a:rPr>
              <a:t> </a:t>
            </a:r>
            <a:endParaRPr lang="en-US" altLang="zh-CN">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共同富裕是中国式现代化的根本特征</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党的领导是推动乡村振兴的根本保证　　　</a:t>
            </a:r>
            <a:r>
              <a:rPr lang="en-US" altLang="zh-CN">
                <a:latin typeface="黑体" panose="02010609060101010101" charset="-122"/>
                <a:ea typeface="黑体" panose="02010609060101010101" charset="-122"/>
              </a:rPr>
              <a:t> </a:t>
            </a:r>
            <a:endParaRPr lang="en-US" altLang="zh-CN">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加强产业融合才能彰显党的先进性</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②④</a:t>
            </a:r>
            <a:endParaRPr lang="en-US" altLang="en-US">
              <a:latin typeface="黑体" panose="02010609060101010101" charset="-122"/>
              <a:ea typeface="黑体" panose="02010609060101010101" charset="-122"/>
            </a:endParaRPr>
          </a:p>
        </p:txBody>
      </p:sp>
      <p:sp>
        <p:nvSpPr>
          <p:cNvPr id="4" name="文本框 3"/>
          <p:cNvSpPr txBox="1"/>
          <p:nvPr/>
        </p:nvSpPr>
        <p:spPr>
          <a:xfrm>
            <a:off x="6764655" y="202311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A</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655" y="4559935"/>
            <a:ext cx="10778490" cy="156591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【解析】本题考查党的领导、党的地位和作用。该村通过</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党支部＋公司＋合作社＋农户</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的发展模式，把党组织建在产业链上，将党的组织优势转化为经济发展优势，带动了特色产业发展，</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正确。共同富裕是中国式现代化的本质要求之一，但不是中国式现代化的根本特征，</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排除。在村党组织的引领下，该村发展特色产业，实现村容村貌焕然一新并荣获全国文明村称号，体现了党的领导是推动乡村振兴的根本保证，</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正确。</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加强产业融合才能彰显党的先进性</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夸大了产业融合的作用，</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排除。</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4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908685" y="1188720"/>
            <a:ext cx="10253980" cy="3830955"/>
          </a:xfrm>
          <a:prstGeom prst="rect">
            <a:avLst/>
          </a:prstGeom>
          <a:noFill/>
        </p:spPr>
        <p:txBody>
          <a:bodyPr wrap="square" rtlCol="0">
            <a:spAutoFit/>
          </a:bodyPr>
          <a:p>
            <a:pPr indent="0" algn="just" fontAlgn="auto">
              <a:lnSpc>
                <a:spcPct val="150000"/>
              </a:lnSpc>
            </a:pPr>
            <a:r>
              <a:rPr lang="en-US" altLang="zh-CN">
                <a:latin typeface="仿宋" panose="02010609060101010101" charset="-122"/>
                <a:ea typeface="仿宋" panose="02010609060101010101" charset="-122"/>
                <a:cs typeface="仿宋" panose="02010609060101010101" charset="-122"/>
              </a:rPr>
              <a:t>2.[</a:t>
            </a:r>
            <a:r>
              <a:rPr lang="zh-CN" altLang="en-US">
                <a:latin typeface="仿宋" panose="02010609060101010101" charset="-122"/>
                <a:ea typeface="仿宋" panose="02010609060101010101" charset="-122"/>
                <a:cs typeface="仿宋" panose="02010609060101010101" charset="-122"/>
              </a:rPr>
              <a:t>山东济南</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高一月考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党的十三大根据邓小平的意见，首次把制度建设作为党的建设的重要组成部分加以阐述，并突出强调加强党内民主。党的二十届三中全会根据习近平总书记的主张，提出进一步全面深化改革要聚焦提高党的领导水平和长期执政能力，创新和改进领导方式和执政方式，深化党的建设制度改革，健全全面从严治党体系。据材料，下列推断正确的是（　　）</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党通过制度建设巩固长期执政地位，在与时偕行中彰显政治本色</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推进党的自我革命破解大党独有难题，永葆党的先进性和纯洁性</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党的建设是历久弥新的伟大工程，是中华文化和中国精神的时代精华</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党的指导思想一脉相承，为新时代党和国家事业发展提供根本遵循</a:t>
            </a:r>
            <a:endParaRPr lang="zh-CN" altLang="en-US">
              <a:latin typeface="黑体" panose="02010609060101010101" charset="-122"/>
              <a:ea typeface="黑体" panose="02010609060101010101" charset="-122"/>
            </a:endParaRPr>
          </a:p>
          <a:p>
            <a:pPr indent="0" algn="just" fontAlgn="auto">
              <a:lnSpc>
                <a:spcPct val="15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8381365" y="2434590"/>
            <a:ext cx="67246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A</a:t>
            </a:r>
            <a:endParaRPr lang="en-US" altLang="zh-CN">
              <a:solidFill>
                <a:srgbClr val="FF0000"/>
              </a:solidFill>
              <a:latin typeface="黑体" panose="02010609060101010101" charset="-122"/>
              <a:ea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4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6" name="文本框 5"/>
          <p:cNvSpPr txBox="1"/>
          <p:nvPr/>
        </p:nvSpPr>
        <p:spPr>
          <a:xfrm>
            <a:off x="1544320" y="1856740"/>
            <a:ext cx="9129395" cy="2084070"/>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【解析】本题考查党的指导思想与时俱进、全面从严治党。党在不同时期对制度建设的重视和推进，体现了党在与时偕行中彰显自身作为马克思主义执政党的政治本色，</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正确。党的十三大强调制度建设，党的二十届三中全会提出聚焦提高党的领导水平和长期执政能力，健全全面从严治党体系。这些举措有利于推进党的自我革命，进一步破解大党独有难题，永葆党的先进性和纯洁性，</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正确。习近平新时代中国特色社会主义思想是中华文化和中国精神的时代精华，为新时代党和国家事业发展提供根本遵循，</a:t>
            </a:r>
            <a:r>
              <a:rPr lang="en-US" altLang="en-US">
                <a:latin typeface="黑体" panose="02010609060101010101" charset="-122"/>
                <a:ea typeface="黑体" panose="02010609060101010101" charset="-122"/>
                <a:cs typeface="黑体" panose="02010609060101010101" charset="-122"/>
              </a:rPr>
              <a:t>③④</a:t>
            </a:r>
            <a:r>
              <a:rPr lang="zh-CN" altLang="en-US">
                <a:latin typeface="黑体" panose="02010609060101010101" charset="-122"/>
                <a:ea typeface="黑体" panose="02010609060101010101" charset="-122"/>
                <a:cs typeface="黑体" panose="02010609060101010101" charset="-122"/>
              </a:rPr>
              <a:t>排除。</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276985"/>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3.[</a:t>
            </a:r>
            <a:r>
              <a:rPr lang="zh-CN" altLang="en-US">
                <a:latin typeface="仿宋" panose="02010609060101010101" charset="-122"/>
                <a:ea typeface="仿宋" panose="02010609060101010101" charset="-122"/>
                <a:cs typeface="仿宋" panose="02010609060101010101" charset="-122"/>
              </a:rPr>
              <a:t>黑龙江海林</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高一期末</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黄炎培先生在他的书中写道：</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我认为中共朋友最可宝贵的精神，倒是不断地要好，不断地求进步，这种精神充分发挥出来，前途希望是无限的。</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击鼓催征再出发，以跳出历史周期率为战略目标，党要（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继续推进自我革命，确保党永远不变质不变色不变味</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以加强党长期执政能力建设作为推进党的建设的根基</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坚定不移推进全面从严治党，始终成为马克思主义执政党</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用党外民主带动党内民主，始终保持党的先进性和纯洁性</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3870325" y="202946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B</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655" y="4558030"/>
            <a:ext cx="10659745" cy="156591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【解析】本题考查中国共产党不断加强自身建设、全面从严治党。</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中共朋友最可宝贵的精神，倒是不断地要好，不断地求进步</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，这说明党要继续推进自我革命，确保党永远不变质不变色不变味，</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符合题意；新时代推进党的建设以加强党的长期执政能力建设、先进性和纯洁性建设为主线，以坚定理想信念宗旨为根基，</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说法错误；击鼓催征再出发，以跳出历史周期率为战略目标，这表明党要坚定不移推进全面从严治党，始终成为马克思主义执政党，</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符合题意；我们要用党内民主带动党外民主，</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说法错误。</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4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102360"/>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4.[</a:t>
            </a:r>
            <a:r>
              <a:rPr lang="zh-CN" altLang="en-US">
                <a:latin typeface="仿宋" panose="02010609060101010101" charset="-122"/>
                <a:ea typeface="仿宋" panose="02010609060101010101" charset="-122"/>
                <a:cs typeface="仿宋" panose="02010609060101010101" charset="-122"/>
              </a:rPr>
              <a:t>浙江温州</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联考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中国共产党分析面临的新形势新任务，研究健全全面从严治党体系的思路和举措，严格执行《中国共产党纪律处分条例》，常态化开展干部纪律教育；深入基层调研，倾听群众呼声，解决群众</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急难愁盼</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问题。这反映了中国共产党（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深化执政规律认识，始终不忘初心与使命</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依靠法律管党治党，建设高素质干部队伍</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以纪律建设为统领，勇于自我革命的品格</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坚持人民主体地位，始终坚持权为民所用</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5835015" y="185991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B</a:t>
            </a:r>
            <a:endParaRPr lang="en-US" altLang="zh-CN">
              <a:solidFill>
                <a:srgbClr val="FF0000"/>
              </a:solidFill>
              <a:latin typeface="黑体" panose="02010609060101010101" charset="-122"/>
              <a:ea typeface="黑体" panose="02010609060101010101" charset="-122"/>
            </a:endParaRPr>
          </a:p>
        </p:txBody>
      </p:sp>
      <p:sp>
        <p:nvSpPr>
          <p:cNvPr id="5" name="文本框 4"/>
          <p:cNvSpPr txBox="1"/>
          <p:nvPr/>
        </p:nvSpPr>
        <p:spPr>
          <a:xfrm>
            <a:off x="795655" y="4291965"/>
            <a:ext cx="10660380" cy="1751965"/>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【解析】本题考查中国共产党不断加强自身建设。中国共产党分析新形势新任务，健全全面从严治党体系，开展纪律教育，深入基层调研解决群众问题，这体现了党深化执政规律认识，始终不忘初心与使命，</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正确。《中国共产党纪律处分条例》是党内法规，</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依靠法律管党治党</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与材料无关，</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排除。全面从严治党以党的政治建设为统领，</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排除。深入基层调研，解决群众</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急难愁盼</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问题，体现了党坚持人民主体地位，坚持权为民所用，</a:t>
            </a: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正确。</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Lst>
  </p:timing>
</p:sld>
</file>

<file path=ppt/slides/slide4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276350"/>
            <a:ext cx="10659745" cy="24149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5.[</a:t>
            </a:r>
            <a:r>
              <a:rPr lang="zh-CN" altLang="en-US">
                <a:latin typeface="仿宋" panose="02010609060101010101" charset="-122"/>
                <a:ea typeface="仿宋" panose="02010609060101010101" charset="-122"/>
                <a:cs typeface="仿宋" panose="02010609060101010101" charset="-122"/>
              </a:rPr>
              <a:t>四川内江</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高一月考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在</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浩然正气满乾坤</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中国廉政文物精华展</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展出的文物中，有李大钊手书的</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铁肩担道义，妙手著文章</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对联、方志敏撰写的《清贫》手稿、中华苏维埃政府工农检察部控告局设置的控告箱等。下列说法最符合展览主旨的是（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我将无我，不负人民</a:t>
            </a:r>
            <a:r>
              <a:rPr lang="en-US" altLang="zh-CN">
                <a:latin typeface="黑体" panose="02010609060101010101" charset="-122"/>
                <a:ea typeface="黑体" panose="02010609060101010101" charset="-122"/>
              </a:rPr>
              <a:t>  </a:t>
            </a: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打铁还需自身硬</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不受虚言，不听浮术</a:t>
            </a:r>
            <a:r>
              <a:rPr lang="en-US" altLang="zh-CN">
                <a:latin typeface="黑体" panose="02010609060101010101" charset="-122"/>
                <a:ea typeface="黑体" panose="02010609060101010101" charset="-122"/>
              </a:rPr>
              <a:t>  </a:t>
            </a: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其身正，不令而行</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②④</a:t>
            </a:r>
            <a:endParaRPr lang="en-US" altLang="en-US">
              <a:latin typeface="黑体" panose="02010609060101010101" charset="-122"/>
              <a:ea typeface="黑体" panose="02010609060101010101" charset="-122"/>
            </a:endParaRPr>
          </a:p>
        </p:txBody>
      </p:sp>
      <p:sp>
        <p:nvSpPr>
          <p:cNvPr id="4" name="文本框 3"/>
          <p:cNvSpPr txBox="1"/>
          <p:nvPr/>
        </p:nvSpPr>
        <p:spPr>
          <a:xfrm>
            <a:off x="6147435" y="203835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D</a:t>
            </a:r>
            <a:endParaRPr lang="en-US" altLang="zh-CN">
              <a:solidFill>
                <a:srgbClr val="FF0000"/>
              </a:solidFill>
              <a:latin typeface="黑体" panose="02010609060101010101" charset="-122"/>
              <a:ea typeface="黑体" panose="02010609060101010101" charset="-122"/>
            </a:endParaRPr>
          </a:p>
        </p:txBody>
      </p:sp>
      <p:sp>
        <p:nvSpPr>
          <p:cNvPr id="5" name="文本框 4"/>
          <p:cNvSpPr txBox="1"/>
          <p:nvPr/>
        </p:nvSpPr>
        <p:spPr>
          <a:xfrm>
            <a:off x="847090" y="3947160"/>
            <a:ext cx="10607675" cy="1751965"/>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【解析】本题考查坚持全面从严治党。</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我将无我，不负人民</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，体现了中国共产党的性质和宗旨，</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不符合题意；李大钊手书的对联</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铁肩担道义，妙手著文章</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、方志敏撰写的《清贫》手稿等，强调了共产党员要保持廉洁，这是中国共产党坚持全面从严治党的内容，</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打铁还需自身硬</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其身正，不令而行</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体现了要严于律己，</a:t>
            </a:r>
            <a:r>
              <a:rPr lang="en-US" altLang="en-US">
                <a:latin typeface="黑体" panose="02010609060101010101" charset="-122"/>
                <a:ea typeface="黑体" panose="02010609060101010101" charset="-122"/>
                <a:cs typeface="黑体" panose="02010609060101010101" charset="-122"/>
              </a:rPr>
              <a:t>②④</a:t>
            </a:r>
            <a:r>
              <a:rPr lang="zh-CN" altLang="en-US">
                <a:latin typeface="黑体" panose="02010609060101010101" charset="-122"/>
                <a:ea typeface="黑体" panose="02010609060101010101" charset="-122"/>
                <a:cs typeface="黑体" panose="02010609060101010101" charset="-122"/>
              </a:rPr>
              <a:t>符合题意；</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不受虚言，不听浮术</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意思指不接受虚妄的言论，不信从虚浮的技艺，体现了求真务实的工作作风，</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不符合题意。</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865505" y="1144905"/>
            <a:ext cx="10253980"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2.[</a:t>
            </a:r>
            <a:r>
              <a:rPr lang="zh-CN" altLang="en-US">
                <a:latin typeface="仿宋" panose="02010609060101010101" charset="-122"/>
                <a:ea typeface="仿宋" panose="02010609060101010101" charset="-122"/>
                <a:cs typeface="仿宋" panose="02010609060101010101" charset="-122"/>
              </a:rPr>
              <a:t>安徽黄山</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高一期末</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cs typeface="黑体" panose="02010609060101010101" charset="-122"/>
              </a:rPr>
              <a:t>党的领导决定中国式现代化的根本性质，只有毫不动摇坚持党的领导，中国式现代化才能前景光明、繁荣兴盛；否则就会偏离航向、丧失灵魂，甚至犯颠覆性错误。对中国共产党的领导和中国式现代化的关系理解正确的是（　　）</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zh-CN" altLang="en-US">
                <a:latin typeface="黑体" panose="02010609060101010101" charset="-122"/>
                <a:ea typeface="黑体" panose="02010609060101010101" charset="-122"/>
                <a:cs typeface="黑体" panose="02010609060101010101" charset="-122"/>
              </a:rPr>
              <a:t>①党的领导能够确保中国式现代化行稳致远</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zh-CN" altLang="en-US">
                <a:latin typeface="黑体" panose="02010609060101010101" charset="-122"/>
                <a:ea typeface="黑体" panose="02010609060101010101" charset="-122"/>
                <a:cs typeface="黑体" panose="02010609060101010101" charset="-122"/>
              </a:rPr>
              <a:t>②党的领导是实现中国式现代化的根本保证</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zh-CN" altLang="en-US">
                <a:latin typeface="黑体" panose="02010609060101010101" charset="-122"/>
                <a:ea typeface="黑体" panose="02010609060101010101" charset="-122"/>
                <a:cs typeface="黑体" panose="02010609060101010101" charset="-122"/>
              </a:rPr>
              <a:t>③中国共产党在革命性锻造中更加坚强有力</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zh-CN" altLang="en-US">
                <a:latin typeface="黑体" panose="02010609060101010101" charset="-122"/>
                <a:ea typeface="黑体" panose="02010609060101010101" charset="-122"/>
                <a:cs typeface="黑体" panose="02010609060101010101" charset="-122"/>
              </a:rPr>
              <a:t>④实现中国式现代化是党的领导的最高原则</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40000"/>
              </a:lnSpc>
            </a:pPr>
            <a:r>
              <a:rPr lang="zh-CN" altLang="en-US">
                <a:latin typeface="黑体" panose="02010609060101010101" charset="-122"/>
                <a:ea typeface="黑体" panose="02010609060101010101" charset="-122"/>
                <a:cs typeface="黑体" panose="02010609060101010101" charset="-122"/>
              </a:rPr>
              <a:t>A.①②  B.①③  C.②④  D.③④</a:t>
            </a:r>
            <a:endParaRPr lang="zh-CN" altLang="en-US">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6086475" y="1886585"/>
            <a:ext cx="67246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A</a:t>
            </a:r>
            <a:endParaRPr lang="en-US" altLang="zh-CN">
              <a:solidFill>
                <a:srgbClr val="FF0000"/>
              </a:solidFill>
              <a:latin typeface="黑体" panose="02010609060101010101" charset="-122"/>
              <a:ea typeface="黑体" panose="02010609060101010101" charset="-122"/>
            </a:endParaRPr>
          </a:p>
        </p:txBody>
      </p:sp>
      <p:sp>
        <p:nvSpPr>
          <p:cNvPr id="5" name="文本框 4"/>
          <p:cNvSpPr txBox="1"/>
          <p:nvPr/>
        </p:nvSpPr>
        <p:spPr>
          <a:xfrm>
            <a:off x="865505" y="4469765"/>
            <a:ext cx="10048875" cy="1603375"/>
          </a:xfrm>
          <a:prstGeom prst="rect">
            <a:avLst/>
          </a:prstGeom>
          <a:noFill/>
        </p:spPr>
        <p:txBody>
          <a:bodyPr wrap="square" rtlCol="0" anchor="t">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sym typeface="+mn-ea"/>
              </a:rPr>
              <a:t>【解析】</a:t>
            </a:r>
            <a:r>
              <a:rPr lang="zh-CN" altLang="en-US" sz="1600">
                <a:latin typeface="黑体" panose="02010609060101010101" charset="-122"/>
                <a:ea typeface="黑体" panose="02010609060101010101" charset="-122"/>
                <a:cs typeface="黑体" panose="02010609060101010101" charset="-122"/>
                <a:sym typeface="+mn-ea"/>
              </a:rPr>
              <a:t>本题考查中国共产党是中国特色社会主义事业的领导核心。</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党的领导决定中国式现代化的根本性质，只有毫不动摇坚持党的领导，中国式现代化才能前景光明、繁荣兴盛</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，表明党的领导能够确保中国式现代化行稳致远，党的领导是实现中国式现代化的根本保证，</a:t>
            </a:r>
            <a:r>
              <a:rPr lang="en-US" altLang="en-US" sz="1600">
                <a:latin typeface="黑体" panose="02010609060101010101" charset="-122"/>
                <a:ea typeface="黑体" panose="02010609060101010101" charset="-122"/>
                <a:cs typeface="黑体" panose="02010609060101010101" charset="-122"/>
                <a:sym typeface="+mn-ea"/>
              </a:rPr>
              <a:t>①②</a:t>
            </a:r>
            <a:r>
              <a:rPr lang="zh-CN" altLang="en-US" sz="1600">
                <a:latin typeface="黑体" panose="02010609060101010101" charset="-122"/>
                <a:ea typeface="黑体" panose="02010609060101010101" charset="-122"/>
                <a:cs typeface="黑体" panose="02010609060101010101" charset="-122"/>
                <a:sym typeface="+mn-ea"/>
              </a:rPr>
              <a:t>正确。题干强调党的领导对现代化的作用，未涉及党的自身建设，也不涉及党在革命性锻造中更加坚强有力，</a:t>
            </a:r>
            <a:r>
              <a:rPr lang="en-US" altLang="en-US" sz="1600">
                <a:latin typeface="黑体" panose="02010609060101010101" charset="-122"/>
                <a:ea typeface="黑体" panose="02010609060101010101" charset="-122"/>
                <a:cs typeface="黑体" panose="02010609060101010101" charset="-122"/>
                <a:sym typeface="+mn-ea"/>
              </a:rPr>
              <a:t>③</a:t>
            </a:r>
            <a:r>
              <a:rPr lang="zh-CN" altLang="en-US" sz="1600">
                <a:latin typeface="黑体" panose="02010609060101010101" charset="-122"/>
                <a:ea typeface="黑体" panose="02010609060101010101" charset="-122"/>
                <a:cs typeface="黑体" panose="02010609060101010101" charset="-122"/>
                <a:sym typeface="+mn-ea"/>
              </a:rPr>
              <a:t>排除。坚持党的领导，首先是坚持党中央权威和集中统一领导，这是党的领导的最高原则，</a:t>
            </a:r>
            <a:r>
              <a:rPr lang="en-US" altLang="en-US" sz="1600">
                <a:latin typeface="黑体" panose="02010609060101010101" charset="-122"/>
                <a:ea typeface="黑体" panose="02010609060101010101" charset="-122"/>
                <a:cs typeface="黑体" panose="02010609060101010101" charset="-122"/>
                <a:sym typeface="+mn-ea"/>
              </a:rPr>
              <a:t>④</a:t>
            </a:r>
            <a:r>
              <a:rPr lang="zh-CN" altLang="en-US" sz="1600">
                <a:latin typeface="黑体" panose="02010609060101010101" charset="-122"/>
                <a:ea typeface="黑体" panose="02010609060101010101" charset="-122"/>
                <a:cs typeface="黑体" panose="02010609060101010101" charset="-122"/>
                <a:sym typeface="+mn-ea"/>
              </a:rPr>
              <a:t>排除。</a:t>
            </a:r>
            <a:endParaRPr lang="zh-CN" altLang="en-US" sz="1600">
              <a:latin typeface="黑体" panose="02010609060101010101" charset="-122"/>
              <a:ea typeface="黑体" panose="02010609060101010101" charset="-122"/>
              <a:cs typeface="黑体" panose="02010609060101010101" charset="-122"/>
              <a:sym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Lst>
  </p:timing>
</p:sld>
</file>

<file path=ppt/slides/slide5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6290" y="1029335"/>
            <a:ext cx="10659745" cy="35769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6.[</a:t>
            </a:r>
            <a:r>
              <a:rPr lang="zh-CN" altLang="en-US">
                <a:latin typeface="仿宋" panose="02010609060101010101" charset="-122"/>
                <a:ea typeface="仿宋" panose="02010609060101010101" charset="-122"/>
                <a:cs typeface="仿宋" panose="02010609060101010101" charset="-122"/>
              </a:rPr>
              <a:t>山西临汾</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高一联考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党的二十届三中全会强调，党的领导是进一步全面深化改革、推进中国式现代化的根本保证。必须深刻领悟</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两个确立</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的决定性意义，增强</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四个意识</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、坚定</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四个自信</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、做到</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两个维护</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，坚持用改革精神和严的标准管党治党，完善党的自我革命制度规范体系。这体现了中国共产党（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坚持刀刃向内，不断提高党的执政能力和执政水平</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始终保持以社会革命引领党的自我革命的高度自觉</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持续加强党的自身建设，保持党的先进性和纯洁性</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坚持人民立场和以人民为中心，始终践行初心使命</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2175510" y="213868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A</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655" y="4538980"/>
            <a:ext cx="10660380" cy="156591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【解析】本题考查全面从严治党。坚持用改革精神和严的标准管党治党，完善党的自我革命制度规范体系，这体现中国共产党坚持刀刃向内，不断提高党的执政能力和执政水平，</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正确。要以党的自我革命引领社会革命，</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错误。必须深刻领悟</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两个确立</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的决定性意义，增强</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四个意识</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、坚定</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四个自信</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、做到</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两个维护</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，这体现中国共产党持续加强党的自身建设，保持党的先进性和纯洁性，</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正确。材料强调从严治党和党的建设，没有体现坚持人民立场和以人民为中心，始终践行初心使命，</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不选。</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5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276985"/>
            <a:ext cx="10659745" cy="35769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7.[</a:t>
            </a:r>
            <a:r>
              <a:rPr lang="zh-CN" altLang="en-US">
                <a:latin typeface="仿宋" panose="02010609060101010101" charset="-122"/>
                <a:ea typeface="仿宋" panose="02010609060101010101" charset="-122"/>
                <a:cs typeface="仿宋" panose="02010609060101010101" charset="-122"/>
              </a:rPr>
              <a:t>广东佛山</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高一期末</a:t>
            </a:r>
            <a:r>
              <a:rPr lang="en-US" altLang="zh-CN">
                <a:latin typeface="仿宋" panose="02010609060101010101" charset="-122"/>
                <a:ea typeface="仿宋" panose="02010609060101010101" charset="-122"/>
                <a:cs typeface="仿宋" panose="02010609060101010101" charset="-122"/>
              </a:rPr>
              <a:t>]</a:t>
            </a:r>
            <a:r>
              <a:rPr lang="en-US" altLang="zh-CN">
                <a:latin typeface="黑体" panose="02010609060101010101" charset="-122"/>
                <a:ea typeface="黑体" panose="02010609060101010101" charset="-122"/>
              </a:rPr>
              <a:t>2025</a:t>
            </a:r>
            <a:r>
              <a:rPr lang="zh-CN" altLang="en-US">
                <a:latin typeface="黑体" panose="02010609060101010101" charset="-122"/>
                <a:ea typeface="黑体" panose="02010609060101010101" charset="-122"/>
              </a:rPr>
              <a:t>年</a:t>
            </a:r>
            <a:r>
              <a:rPr lang="en-US" altLang="zh-CN">
                <a:latin typeface="黑体" panose="02010609060101010101" charset="-122"/>
                <a:ea typeface="黑体" panose="02010609060101010101" charset="-122"/>
              </a:rPr>
              <a:t>1</a:t>
            </a:r>
            <a:r>
              <a:rPr lang="zh-CN" altLang="en-US">
                <a:latin typeface="黑体" panose="02010609060101010101" charset="-122"/>
                <a:ea typeface="黑体" panose="02010609060101010101" charset="-122"/>
              </a:rPr>
              <a:t>月</a:t>
            </a:r>
            <a:r>
              <a:rPr lang="en-US" altLang="zh-CN">
                <a:latin typeface="黑体" panose="02010609060101010101" charset="-122"/>
                <a:ea typeface="黑体" panose="02010609060101010101" charset="-122"/>
              </a:rPr>
              <a:t>10</a:t>
            </a:r>
            <a:r>
              <a:rPr lang="zh-CN" altLang="en-US">
                <a:latin typeface="黑体" panose="02010609060101010101" charset="-122"/>
                <a:ea typeface="黑体" panose="02010609060101010101" charset="-122"/>
              </a:rPr>
              <a:t>日，新兴领域党建工作座谈会在北京召开，会议强调突出抓好新经济组织、新社会组织、新就业群体党的建设，厘清</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新</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在哪里、</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难</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在哪里、</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落</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在哪里，着力健全党的组织体系，着力强化政治引领和服务管理，引导促进新兴领域各类组织健康发展。落实上述会议精神有利于党（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加强对新兴领域发展的政治领导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通过制度建设提升党的组织能力</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在探索发展规律中提升执政水平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履行社会监管和公共服务的职能</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2933700" y="237998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B</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885190" y="4790440"/>
            <a:ext cx="10570210" cy="127127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【解析】本题考查新时代坚持和加强党的全面领导的要求。会议强调抓好新兴领域党的建设，强化政治引领，这有利于加强党对新兴领域发展的政治领导，</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正确。材料强调党建工作</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政治引领、服务管理</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，未涉及制度建设，</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不选。厘清新兴领域党建的</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新</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难</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落</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，有利于在探索发展规律中提升执政水平，</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正确。党发挥领导核心作用，不具体履行国家职能，履行社会监管和公共服务职能的主体不是党，</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排除。</a:t>
            </a:r>
            <a:r>
              <a:rPr lang="en-US" altLang="zh-CN" sz="1600">
                <a:latin typeface="黑体" panose="02010609060101010101" charset="-122"/>
                <a:ea typeface="黑体" panose="02010609060101010101" charset="-122"/>
                <a:cs typeface="黑体" panose="02010609060101010101" charset="-122"/>
              </a:rPr>
              <a:t> </a:t>
            </a:r>
            <a:endParaRPr lang="en-US" altLang="zh-CN"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5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148715"/>
            <a:ext cx="10659745" cy="35769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rPr>
              <a:t>8.</a:t>
            </a:r>
            <a:r>
              <a:rPr lang="en-US" altLang="zh-CN">
                <a:latin typeface="黑体" panose="02010609060101010101" charset="-122"/>
                <a:ea typeface="黑体" panose="02010609060101010101" charset="-122"/>
              </a:rPr>
              <a:t>2025</a:t>
            </a:r>
            <a:r>
              <a:rPr lang="zh-CN" altLang="en-US">
                <a:latin typeface="黑体" panose="02010609060101010101" charset="-122"/>
                <a:ea typeface="黑体" panose="02010609060101010101" charset="-122"/>
              </a:rPr>
              <a:t>年</a:t>
            </a:r>
            <a:r>
              <a:rPr lang="en-US" altLang="zh-CN">
                <a:latin typeface="黑体" panose="02010609060101010101" charset="-122"/>
                <a:ea typeface="黑体" panose="02010609060101010101" charset="-122"/>
              </a:rPr>
              <a:t>6</a:t>
            </a:r>
            <a:r>
              <a:rPr lang="zh-CN" altLang="en-US">
                <a:latin typeface="黑体" panose="02010609060101010101" charset="-122"/>
                <a:ea typeface="黑体" panose="02010609060101010101" charset="-122"/>
              </a:rPr>
              <a:t>月</a:t>
            </a:r>
            <a:r>
              <a:rPr lang="en-US" altLang="zh-CN">
                <a:latin typeface="黑体" panose="02010609060101010101" charset="-122"/>
                <a:ea typeface="黑体" panose="02010609060101010101" charset="-122"/>
              </a:rPr>
              <a:t>26</a:t>
            </a:r>
            <a:r>
              <a:rPr lang="zh-CN" altLang="en-US">
                <a:latin typeface="黑体" panose="02010609060101010101" charset="-122"/>
                <a:ea typeface="黑体" panose="02010609060101010101" charset="-122"/>
              </a:rPr>
              <a:t>日，中央纪委国家监委网站公布</a:t>
            </a:r>
            <a:r>
              <a:rPr lang="en-US" altLang="zh-CN">
                <a:latin typeface="黑体" panose="02010609060101010101" charset="-122"/>
                <a:ea typeface="黑体" panose="02010609060101010101" charset="-122"/>
              </a:rPr>
              <a:t>5</a:t>
            </a:r>
            <a:r>
              <a:rPr lang="zh-CN" altLang="en-US">
                <a:latin typeface="黑体" panose="02010609060101010101" charset="-122"/>
                <a:ea typeface="黑体" panose="02010609060101010101" charset="-122"/>
              </a:rPr>
              <a:t>月全国查处违反中央八项规定精神问题汇总情况：全国共查处违反中央八项规定精神问题</a:t>
            </a:r>
            <a:r>
              <a:rPr lang="en-US" altLang="zh-CN">
                <a:latin typeface="黑体" panose="02010609060101010101" charset="-122"/>
                <a:ea typeface="黑体" panose="02010609060101010101" charset="-122"/>
              </a:rPr>
              <a:t>21 843</a:t>
            </a:r>
            <a:r>
              <a:rPr lang="zh-CN" altLang="en-US">
                <a:latin typeface="黑体" panose="02010609060101010101" charset="-122"/>
                <a:ea typeface="黑体" panose="02010609060101010101" charset="-122"/>
              </a:rPr>
              <a:t>起，批评教育和处理</a:t>
            </a:r>
            <a:r>
              <a:rPr lang="en-US" altLang="zh-CN">
                <a:latin typeface="黑体" panose="02010609060101010101" charset="-122"/>
                <a:ea typeface="黑体" panose="02010609060101010101" charset="-122"/>
              </a:rPr>
              <a:t>28 189</a:t>
            </a:r>
            <a:r>
              <a:rPr lang="zh-CN" altLang="en-US">
                <a:latin typeface="黑体" panose="02010609060101010101" charset="-122"/>
                <a:ea typeface="黑体" panose="02010609060101010101" charset="-122"/>
              </a:rPr>
              <a:t>人，其中党纪政务处分</a:t>
            </a:r>
            <a:r>
              <a:rPr lang="en-US" altLang="zh-CN">
                <a:latin typeface="黑体" panose="02010609060101010101" charset="-122"/>
                <a:ea typeface="黑体" panose="02010609060101010101" charset="-122"/>
              </a:rPr>
              <a:t>19 004</a:t>
            </a:r>
            <a:r>
              <a:rPr lang="zh-CN" altLang="en-US">
                <a:latin typeface="黑体" panose="02010609060101010101" charset="-122"/>
                <a:ea typeface="黑体" panose="02010609060101010101" charset="-122"/>
              </a:rPr>
              <a:t>人</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连续</a:t>
            </a:r>
            <a:r>
              <a:rPr lang="en-US" altLang="zh-CN">
                <a:latin typeface="黑体" panose="02010609060101010101" charset="-122"/>
                <a:ea typeface="黑体" panose="02010609060101010101" charset="-122"/>
              </a:rPr>
              <a:t>141</a:t>
            </a:r>
            <a:r>
              <a:rPr lang="zh-CN" altLang="en-US">
                <a:latin typeface="黑体" panose="02010609060101010101" charset="-122"/>
                <a:ea typeface="黑体" panose="02010609060101010101" charset="-122"/>
              </a:rPr>
              <a:t>个月公布月报数据，凸显</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严字当头、全面从严、一严到底</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的管党治党决心。这表明中国共产党（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勇于自我革命，以党的作风建设为根基，提升反腐实效</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不断加强自身建设，有利于保持和巩固党的长期执政地位</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将党纪作为根本活动准则，推动全面从严治党向纵深发展</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积极推进党的建设新的伟大工程，使党永葆先进性和纯洁性</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②④</a:t>
            </a:r>
            <a:endParaRPr lang="en-US" altLang="en-US">
              <a:latin typeface="黑体" panose="02010609060101010101" charset="-122"/>
              <a:ea typeface="黑体" panose="02010609060101010101" charset="-122"/>
            </a:endParaRPr>
          </a:p>
        </p:txBody>
      </p:sp>
      <p:sp>
        <p:nvSpPr>
          <p:cNvPr id="4" name="文本框 3"/>
          <p:cNvSpPr txBox="1"/>
          <p:nvPr/>
        </p:nvSpPr>
        <p:spPr>
          <a:xfrm>
            <a:off x="1972945" y="225425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D</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020" y="4644390"/>
            <a:ext cx="10660380" cy="156591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【解析】本题考查全面从严治党。</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全国共查处违反中央八项规定精神问题</a:t>
            </a:r>
            <a:r>
              <a:rPr lang="en-US" altLang="zh-CN" sz="1600">
                <a:latin typeface="黑体" panose="02010609060101010101" charset="-122"/>
                <a:ea typeface="黑体" panose="02010609060101010101" charset="-122"/>
                <a:cs typeface="黑体" panose="02010609060101010101" charset="-122"/>
              </a:rPr>
              <a:t>21 843</a:t>
            </a:r>
            <a:r>
              <a:rPr lang="zh-CN" altLang="en-US" sz="1600">
                <a:latin typeface="黑体" panose="02010609060101010101" charset="-122"/>
                <a:ea typeface="黑体" panose="02010609060101010101" charset="-122"/>
                <a:cs typeface="黑体" panose="02010609060101010101" charset="-122"/>
              </a:rPr>
              <a:t>起，批评教育和处理</a:t>
            </a:r>
            <a:r>
              <a:rPr lang="en-US" altLang="zh-CN" sz="1600">
                <a:latin typeface="黑体" panose="02010609060101010101" charset="-122"/>
                <a:ea typeface="黑体" panose="02010609060101010101" charset="-122"/>
                <a:cs typeface="黑体" panose="02010609060101010101" charset="-122"/>
              </a:rPr>
              <a:t>28 189</a:t>
            </a:r>
            <a:r>
              <a:rPr lang="zh-CN" altLang="en-US" sz="1600">
                <a:latin typeface="黑体" panose="02010609060101010101" charset="-122"/>
                <a:ea typeface="黑体" panose="02010609060101010101" charset="-122"/>
                <a:cs typeface="黑体" panose="02010609060101010101" charset="-122"/>
              </a:rPr>
              <a:t>人，其中党纪政务处分</a:t>
            </a:r>
            <a:r>
              <a:rPr lang="en-US" altLang="zh-CN" sz="1600">
                <a:latin typeface="黑体" panose="02010609060101010101" charset="-122"/>
                <a:ea typeface="黑体" panose="02010609060101010101" charset="-122"/>
                <a:cs typeface="黑体" panose="02010609060101010101" charset="-122"/>
              </a:rPr>
              <a:t>19 004</a:t>
            </a:r>
            <a:r>
              <a:rPr lang="zh-CN" altLang="en-US" sz="1600">
                <a:latin typeface="黑体" panose="02010609060101010101" charset="-122"/>
                <a:ea typeface="黑体" panose="02010609060101010101" charset="-122"/>
                <a:cs typeface="黑体" panose="02010609060101010101" charset="-122"/>
              </a:rPr>
              <a:t>人</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表明中国共产党不断加强自身建设，有利于保持和巩固党的长期执政地位，</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正确。</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连续</a:t>
            </a:r>
            <a:r>
              <a:rPr lang="en-US" altLang="zh-CN" sz="1600">
                <a:latin typeface="黑体" panose="02010609060101010101" charset="-122"/>
                <a:ea typeface="黑体" panose="02010609060101010101" charset="-122"/>
                <a:cs typeface="黑体" panose="02010609060101010101" charset="-122"/>
              </a:rPr>
              <a:t>141</a:t>
            </a:r>
            <a:r>
              <a:rPr lang="zh-CN" altLang="en-US" sz="1600">
                <a:latin typeface="黑体" panose="02010609060101010101" charset="-122"/>
                <a:ea typeface="黑体" panose="02010609060101010101" charset="-122"/>
                <a:cs typeface="黑体" panose="02010609060101010101" charset="-122"/>
              </a:rPr>
              <a:t>个月公布月报数据，凸显</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严字当头、全面从严、一严到底</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的管党治党决心</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表明中国共产党积极推进党的建设新的伟大工程，使党永葆先进性和纯洁性，</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正确。党的建设要以坚定理想信念宗旨为根基，</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错误。宪法是党的根本活动准则，</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错误。</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5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067435"/>
            <a:ext cx="10659745" cy="28022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9.[</a:t>
            </a:r>
            <a:r>
              <a:rPr lang="zh-CN" altLang="en-US">
                <a:latin typeface="仿宋" panose="02010609060101010101" charset="-122"/>
                <a:ea typeface="仿宋" panose="02010609060101010101" charset="-122"/>
                <a:cs typeface="仿宋" panose="02010609060101010101" charset="-122"/>
              </a:rPr>
              <a:t>云南昭通一中</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开学考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依法执政是中国共产党执政的基本方式，党必须在宪法和法律范围内活动。下列事例能体现中国共产党依法执政的是（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中共中央禁止领导干部干预司法活动，以保证司法机关能够依法独立行使职权</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我国乡村振兴工作中强调要增强乡村地区干部群众的内生动力，以巩固发展成果</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坚持</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系统观念</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和</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遵循规律</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，对南水北调后续工程多方论证</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党提出的</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十四五</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规划建议，由十三届全国人大四次会议审议通过，上升为国家意志</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5204460" y="146304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B</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655" y="4121150"/>
            <a:ext cx="10660380" cy="1861185"/>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【解析】本题考查中国共产党的执政方式。中共中央禁止领导干部干预司法活动，以保证司法机关能够依法独立行使职权，体现了党依照宪法和法律规范自身的活动，体现了依法执政，</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符合题意；我国乡村振兴工作中强调要增强乡村地区干部群众的内生动力，以巩固发展成果，这主要体现的是党的执政理念和民主执政，</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不符合题意；坚持</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系统观念</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和</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遵循规律</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，对南水北调后续工程多方论证，这体现的是科学执政，</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不符合题意；党提出的</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十四五</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规划建议，由十三届全国人大四次会议审议通过，上升为国家意志，这是通过法定程序把党的主张上升为国家意志，体现了依法执政，</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符合题意。</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5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067435"/>
            <a:ext cx="10659745" cy="35769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10.[</a:t>
            </a:r>
            <a:r>
              <a:rPr lang="zh-CN" altLang="en-US">
                <a:latin typeface="仿宋" panose="02010609060101010101" charset="-122"/>
                <a:ea typeface="仿宋" panose="02010609060101010101" charset="-122"/>
                <a:cs typeface="仿宋" panose="02010609060101010101" charset="-122"/>
              </a:rPr>
              <a:t>山东泰安</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高一月考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习近平总书记指出，城市是人集中生活的地方，城市建设必须把让人民宜居安居放在首位，把最好的资源留给人民。</a:t>
            </a:r>
            <a:r>
              <a:rPr lang="en-US" altLang="zh-CN">
                <a:latin typeface="黑体" panose="02010609060101010101" charset="-122"/>
                <a:ea typeface="黑体" panose="02010609060101010101" charset="-122"/>
              </a:rPr>
              <a:t>2025</a:t>
            </a:r>
            <a:r>
              <a:rPr lang="zh-CN" altLang="en-US">
                <a:latin typeface="黑体" panose="02010609060101010101" charset="-122"/>
                <a:ea typeface="黑体" panose="02010609060101010101" charset="-122"/>
              </a:rPr>
              <a:t>年全国两会，</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城市更新、城市治理、</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好房子</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建设</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等议题备受瞩目。抓好这些工作目的就是推动城市高质量发展，让城市更宜居、更智慧，让人民在城市生活得更方便、更舒心、更美好。可见，中国共产党（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坚持人民至上，把让人民住有所居作为中心任务</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坚守人民立场，依靠人民书写新时代答卷</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恪守为民之责，关注民生，记挂民生福祉</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坚持执政为民，树牢群众观点，贯彻群众路线</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6390005" y="222186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D</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020" y="4644390"/>
            <a:ext cx="10660380" cy="127127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【解析】本题考查民主执政。新时代新征程，中国共产党的中心任务就是团结带领全国各族人民全面建成社会主义现代化强国、实现第二个百年奋斗目标，以中国式现代化全面推进中华民族伟大复兴，</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排除。材料没有体现依靠人民书写新时代答卷，</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排除。习近平总书记关注人民住房问题，强调城市建设必须把让人民宜居安居放在首位，把最好的资源留给人民，坚持了执政为民、恪守了为民之责，</a:t>
            </a:r>
            <a:r>
              <a:rPr lang="en-US" altLang="en-US" sz="1600">
                <a:latin typeface="黑体" panose="02010609060101010101" charset="-122"/>
                <a:ea typeface="黑体" panose="02010609060101010101" charset="-122"/>
                <a:cs typeface="黑体" panose="02010609060101010101" charset="-122"/>
              </a:rPr>
              <a:t>③④</a:t>
            </a:r>
            <a:r>
              <a:rPr lang="zh-CN" altLang="en-US" sz="1600">
                <a:latin typeface="黑体" panose="02010609060101010101" charset="-122"/>
                <a:ea typeface="黑体" panose="02010609060101010101" charset="-122"/>
                <a:cs typeface="黑体" panose="02010609060101010101" charset="-122"/>
              </a:rPr>
              <a:t>正确。</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5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1513840" y="1250950"/>
            <a:ext cx="9336405" cy="3707765"/>
          </a:xfrm>
          <a:prstGeom prst="rect">
            <a:avLst/>
          </a:prstGeom>
          <a:noFill/>
        </p:spPr>
        <p:txBody>
          <a:bodyPr wrap="square" rtlCol="0">
            <a:noAutofit/>
          </a:bodyPr>
          <a:p>
            <a:pPr indent="0" algn="just" fontAlgn="auto">
              <a:lnSpc>
                <a:spcPct val="150000"/>
              </a:lnSpc>
            </a:pPr>
            <a:r>
              <a:rPr lang="en-US" altLang="zh-CN">
                <a:latin typeface="仿宋" panose="02010609060101010101" charset="-122"/>
                <a:ea typeface="仿宋" panose="02010609060101010101" charset="-122"/>
                <a:cs typeface="仿宋" panose="02010609060101010101" charset="-122"/>
              </a:rPr>
              <a:t>11.[</a:t>
            </a:r>
            <a:r>
              <a:rPr lang="zh-CN" altLang="en-US">
                <a:latin typeface="仿宋" panose="02010609060101010101" charset="-122"/>
                <a:ea typeface="仿宋" panose="02010609060101010101" charset="-122"/>
                <a:cs typeface="仿宋" panose="02010609060101010101" charset="-122"/>
              </a:rPr>
              <a:t>河南新乡一中</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高一期中</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阅读材料，完成</a:t>
            </a:r>
            <a:r>
              <a:rPr lang="zh-CN" altLang="en-US">
                <a:latin typeface="黑体" panose="02010609060101010101" charset="-122"/>
                <a:ea typeface="黑体" panose="02010609060101010101" charset="-122"/>
              </a:rPr>
              <a:t>下列要求。</a:t>
            </a:r>
            <a:endParaRPr lang="zh-CN" altLang="en-US">
              <a:latin typeface="黑体" panose="02010609060101010101" charset="-122"/>
              <a:ea typeface="黑体" panose="02010609060101010101" charset="-122"/>
            </a:endParaRPr>
          </a:p>
          <a:p>
            <a:pPr indent="0" algn="just" fontAlgn="auto">
              <a:lnSpc>
                <a:spcPct val="150000"/>
              </a:lnSpc>
            </a:pPr>
            <a:r>
              <a:rPr lang="en-US" altLang="zh-CN">
                <a:latin typeface="楷体" panose="02010609060101010101" charset="-122"/>
                <a:ea typeface="楷体" panose="02010609060101010101" charset="-122"/>
                <a:cs typeface="楷体" panose="02010609060101010101" charset="-122"/>
              </a:rPr>
              <a:t>    </a:t>
            </a:r>
            <a:r>
              <a:rPr lang="zh-CN" altLang="en-US">
                <a:latin typeface="楷体" panose="02010609060101010101" charset="-122"/>
                <a:ea typeface="楷体" panose="02010609060101010101" charset="-122"/>
                <a:cs typeface="楷体" panose="02010609060101010101" charset="-122"/>
              </a:rPr>
              <a:t>实施乡村振兴战略，是以习近平同志为核心的党中央着眼党和国家事业全局作出的重大决策，推进乡村全面振兴是新时代新征程</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三农</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工作的总抓手。</a:t>
            </a:r>
            <a:r>
              <a:rPr lang="en-US" altLang="zh-CN">
                <a:latin typeface="楷体" panose="02010609060101010101" charset="-122"/>
                <a:ea typeface="楷体" panose="02010609060101010101" charset="-122"/>
                <a:cs typeface="楷体" panose="02010609060101010101" charset="-122"/>
              </a:rPr>
              <a:t>2025</a:t>
            </a:r>
            <a:r>
              <a:rPr lang="zh-CN" altLang="en-US">
                <a:latin typeface="楷体" panose="02010609060101010101" charset="-122"/>
                <a:ea typeface="楷体" panose="02010609060101010101" charset="-122"/>
                <a:cs typeface="楷体" panose="02010609060101010101" charset="-122"/>
              </a:rPr>
              <a:t>年</a:t>
            </a:r>
            <a:r>
              <a:rPr lang="en-US" altLang="zh-CN">
                <a:latin typeface="楷体" panose="02010609060101010101" charset="-122"/>
                <a:ea typeface="楷体" panose="02010609060101010101" charset="-122"/>
                <a:cs typeface="楷体" panose="02010609060101010101" charset="-122"/>
              </a:rPr>
              <a:t>1</a:t>
            </a:r>
            <a:r>
              <a:rPr lang="zh-CN" altLang="en-US">
                <a:latin typeface="楷体" panose="02010609060101010101" charset="-122"/>
                <a:ea typeface="楷体" panose="02010609060101010101" charset="-122"/>
                <a:cs typeface="楷体" panose="02010609060101010101" charset="-122"/>
              </a:rPr>
              <a:t>月，中共中央、国务院印发《乡村全面振兴规划（</a:t>
            </a:r>
            <a:r>
              <a:rPr lang="en-US" altLang="zh-CN">
                <a:latin typeface="楷体" panose="02010609060101010101" charset="-122"/>
                <a:ea typeface="楷体" panose="02010609060101010101" charset="-122"/>
                <a:cs typeface="楷体" panose="02010609060101010101" charset="-122"/>
              </a:rPr>
              <a:t>2024—2027</a:t>
            </a:r>
            <a:r>
              <a:rPr lang="zh-CN" altLang="en-US">
                <a:latin typeface="楷体" panose="02010609060101010101" charset="-122"/>
                <a:ea typeface="楷体" panose="02010609060101010101" charset="-122"/>
                <a:cs typeface="楷体" panose="02010609060101010101" charset="-122"/>
              </a:rPr>
              <a:t>年）》（以下简称《规划》），从乡村建设、乡村发展、乡村治理等若干领域提出了主要目标。</a:t>
            </a:r>
            <a:endParaRPr lang="zh-CN" altLang="en-US">
              <a:latin typeface="楷体" panose="02010609060101010101" charset="-122"/>
              <a:ea typeface="楷体" panose="02010609060101010101" charset="-122"/>
              <a:cs typeface="楷体" panose="02010609060101010101" charset="-122"/>
            </a:endParaRPr>
          </a:p>
          <a:p>
            <a:pPr indent="0" algn="just" fontAlgn="auto">
              <a:lnSpc>
                <a:spcPct val="150000"/>
              </a:lnSpc>
            </a:pPr>
            <a:r>
              <a:rPr lang="en-US" altLang="zh-CN">
                <a:latin typeface="楷体" panose="02010609060101010101" charset="-122"/>
                <a:ea typeface="楷体" panose="02010609060101010101" charset="-122"/>
                <a:cs typeface="楷体" panose="02010609060101010101" charset="-122"/>
              </a:rPr>
              <a:t>    </a:t>
            </a:r>
            <a:r>
              <a:rPr lang="zh-CN" altLang="en-US">
                <a:latin typeface="楷体" panose="02010609060101010101" charset="-122"/>
                <a:ea typeface="楷体" panose="02010609060101010101" charset="-122"/>
                <a:cs typeface="楷体" panose="02010609060101010101" charset="-122"/>
              </a:rPr>
              <a:t>《规划》提出坚持以习近平新时代中国特色社会主义思想为指导，深入贯彻党的二十大和二十届二中、三中全会精神，认真贯彻落实习近平总书记关于</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三农</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工作重要论述，完整准确全面贯彻新发展理念，加快构建新发展格局，着力推动高质量发展，锚定建设农业强国目标，学习运用</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千万工程</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经验，健全推动乡村全面振兴长效机制，以确保国家粮食安全、确保农村人口不发生规模性返贫致贫为底线，巩固拓展脱贫攻坚成果。</a:t>
            </a:r>
            <a:r>
              <a:rPr lang="zh-CN" altLang="en-US">
                <a:latin typeface="黑体" panose="02010609060101010101" charset="-122"/>
                <a:ea typeface="黑体" panose="02010609060101010101" charset="-122"/>
              </a:rPr>
              <a:t>结合材料，运用“中国共产党的先进性”的有关知识，分析J县做到顺利脱贫的原因。（8分）</a:t>
            </a:r>
            <a:endParaRPr lang="zh-CN" altLang="en-US">
              <a:latin typeface="黑体" panose="02010609060101010101" charset="-122"/>
              <a:ea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4" name="文本框 3"/>
          <p:cNvSpPr txBox="1"/>
          <p:nvPr/>
        </p:nvSpPr>
        <p:spPr>
          <a:xfrm>
            <a:off x="1240155" y="1600835"/>
            <a:ext cx="9711690" cy="3348355"/>
          </a:xfrm>
          <a:prstGeom prst="rect">
            <a:avLst/>
          </a:prstGeom>
          <a:noFill/>
        </p:spPr>
        <p:txBody>
          <a:bodyPr wrap="square" rtlCol="0">
            <a:noAutofit/>
          </a:bodyPr>
          <a:p>
            <a:pPr indent="0" fontAlgn="auto">
              <a:lnSpc>
                <a:spcPct val="150000"/>
              </a:lnSpc>
            </a:pPr>
            <a:r>
              <a:rPr lang="en-US" altLang="zh-CN">
                <a:solidFill>
                  <a:srgbClr val="FF0000"/>
                </a:solidFill>
                <a:latin typeface="黑体" panose="02010609060101010101" charset="-122"/>
                <a:ea typeface="黑体" panose="02010609060101010101" charset="-122"/>
              </a:rPr>
              <a:t> </a:t>
            </a:r>
            <a:r>
              <a:rPr lang="zh-CN" altLang="en-US">
                <a:solidFill>
                  <a:srgbClr val="FF0000"/>
                </a:solidFill>
                <a:latin typeface="黑体" panose="02010609060101010101" charset="-122"/>
                <a:ea typeface="黑体" panose="02010609060101010101" charset="-122"/>
              </a:rPr>
              <a:t>【答案】</a:t>
            </a:r>
            <a:r>
              <a:rPr lang="en-US" altLang="en-US">
                <a:solidFill>
                  <a:srgbClr val="FF0000"/>
                </a:solidFill>
                <a:latin typeface="黑体" panose="02010609060101010101" charset="-122"/>
                <a:ea typeface="黑体" panose="02010609060101010101" charset="-122"/>
              </a:rPr>
              <a:t>①</a:t>
            </a:r>
            <a:r>
              <a:rPr lang="zh-CN" altLang="en-US">
                <a:solidFill>
                  <a:srgbClr val="FF0000"/>
                </a:solidFill>
                <a:latin typeface="黑体" panose="02010609060101010101" charset="-122"/>
                <a:ea typeface="黑体" panose="02010609060101010101" charset="-122"/>
              </a:rPr>
              <a:t>中国共产党是我国的最高政治领导力量，办好中国的事情，关键在党。党通过制定《乡村全面振兴规划</a:t>
            </a:r>
            <a:r>
              <a:rPr lang="en-US" altLang="zh-CN">
                <a:solidFill>
                  <a:srgbClr val="FF0000"/>
                </a:solidFill>
                <a:latin typeface="黑体" panose="02010609060101010101" charset="-122"/>
                <a:ea typeface="黑体" panose="02010609060101010101" charset="-122"/>
              </a:rPr>
              <a:t>(2024—2027</a:t>
            </a:r>
            <a:r>
              <a:rPr lang="zh-CN" altLang="en-US">
                <a:solidFill>
                  <a:srgbClr val="FF0000"/>
                </a:solidFill>
                <a:latin typeface="黑体" panose="02010609060101010101" charset="-122"/>
                <a:ea typeface="黑体" panose="02010609060101010101" charset="-122"/>
              </a:rPr>
              <a:t>年</a:t>
            </a:r>
            <a:r>
              <a:rPr lang="en-US" altLang="zh-CN">
                <a:solidFill>
                  <a:srgbClr val="FF0000"/>
                </a:solidFill>
                <a:latin typeface="黑体" panose="02010609060101010101" charset="-122"/>
                <a:ea typeface="黑体" panose="02010609060101010101" charset="-122"/>
              </a:rPr>
              <a:t>)</a:t>
            </a:r>
            <a:r>
              <a:rPr lang="zh-CN" altLang="en-US">
                <a:solidFill>
                  <a:srgbClr val="FF0000"/>
                </a:solidFill>
                <a:latin typeface="黑体" panose="02010609060101010101" charset="-122"/>
                <a:ea typeface="黑体" panose="02010609060101010101" charset="-122"/>
              </a:rPr>
              <a:t>》，为乡村工作提供了根本保证。</a:t>
            </a:r>
            <a:r>
              <a:rPr lang="en-US" altLang="en-US">
                <a:solidFill>
                  <a:srgbClr val="FF0000"/>
                </a:solidFill>
                <a:latin typeface="黑体" panose="02010609060101010101" charset="-122"/>
                <a:ea typeface="黑体" panose="02010609060101010101" charset="-122"/>
              </a:rPr>
              <a:t>②</a:t>
            </a:r>
            <a:r>
              <a:rPr lang="zh-CN" altLang="en-US">
                <a:solidFill>
                  <a:srgbClr val="FF0000"/>
                </a:solidFill>
                <a:latin typeface="黑体" panose="02010609060101010101" charset="-122"/>
                <a:ea typeface="黑体" panose="02010609060101010101" charset="-122"/>
              </a:rPr>
              <a:t>中国共产党的领导是中国特色社会主义最本质的特征。坚持党的领导，有利于发挥党在乡村振兴中总揽全局、协调各方的领导核心作用。</a:t>
            </a:r>
            <a:r>
              <a:rPr lang="en-US" altLang="en-US">
                <a:solidFill>
                  <a:srgbClr val="FF0000"/>
                </a:solidFill>
                <a:latin typeface="黑体" panose="02010609060101010101" charset="-122"/>
                <a:ea typeface="黑体" panose="02010609060101010101" charset="-122"/>
              </a:rPr>
              <a:t>③</a:t>
            </a:r>
            <a:r>
              <a:rPr lang="zh-CN" altLang="en-US">
                <a:solidFill>
                  <a:srgbClr val="FF0000"/>
                </a:solidFill>
                <a:latin typeface="黑体" panose="02010609060101010101" charset="-122"/>
                <a:ea typeface="黑体" panose="02010609060101010101" charset="-122"/>
              </a:rPr>
              <a:t>在乡村振兴中，党始终坚持人民立场，践行全心全意为人民服务的根本宗旨。党注重保障农民权益，提升农民生活水平，确保农村人口不发生规模性返贫。</a:t>
            </a:r>
            <a:r>
              <a:rPr lang="en-US" altLang="en-US">
                <a:solidFill>
                  <a:srgbClr val="FF0000"/>
                </a:solidFill>
                <a:latin typeface="黑体" panose="02010609060101010101" charset="-122"/>
                <a:ea typeface="黑体" panose="02010609060101010101" charset="-122"/>
              </a:rPr>
              <a:t>④</a:t>
            </a:r>
            <a:r>
              <a:rPr lang="zh-CN" altLang="en-US">
                <a:solidFill>
                  <a:srgbClr val="FF0000"/>
                </a:solidFill>
                <a:latin typeface="黑体" panose="02010609060101010101" charset="-122"/>
                <a:ea typeface="黑体" panose="02010609060101010101" charset="-122"/>
              </a:rPr>
              <a:t>中国共产党以习近平新时代中国特色社会主义思想为指导，为乡村振兴进行科学决策和全面部署提供了根本遵循。</a:t>
            </a:r>
            <a:r>
              <a:rPr lang="en-US" altLang="zh-CN">
                <a:solidFill>
                  <a:srgbClr val="FF0000"/>
                </a:solidFill>
                <a:latin typeface="黑体" panose="02010609060101010101" charset="-122"/>
                <a:ea typeface="黑体" panose="02010609060101010101" charset="-122"/>
              </a:rPr>
              <a:t>(</a:t>
            </a:r>
            <a:r>
              <a:rPr lang="zh-CN" altLang="en-US">
                <a:solidFill>
                  <a:srgbClr val="FF0000"/>
                </a:solidFill>
                <a:latin typeface="黑体" panose="02010609060101010101" charset="-122"/>
                <a:ea typeface="黑体" panose="02010609060101010101" charset="-122"/>
              </a:rPr>
              <a:t>每点</a:t>
            </a:r>
            <a:r>
              <a:rPr lang="en-US" altLang="zh-CN">
                <a:solidFill>
                  <a:srgbClr val="FF0000"/>
                </a:solidFill>
                <a:latin typeface="黑体" panose="02010609060101010101" charset="-122"/>
                <a:ea typeface="黑体" panose="02010609060101010101" charset="-122"/>
              </a:rPr>
              <a:t>2</a:t>
            </a:r>
            <a:r>
              <a:rPr lang="zh-CN" altLang="en-US">
                <a:solidFill>
                  <a:srgbClr val="FF0000"/>
                </a:solidFill>
                <a:latin typeface="黑体" panose="02010609060101010101" charset="-122"/>
                <a:ea typeface="黑体" panose="02010609060101010101" charset="-122"/>
              </a:rPr>
              <a:t>分，共</a:t>
            </a:r>
            <a:r>
              <a:rPr lang="en-US" altLang="zh-CN">
                <a:solidFill>
                  <a:srgbClr val="FF0000"/>
                </a:solidFill>
                <a:latin typeface="黑体" panose="02010609060101010101" charset="-122"/>
                <a:ea typeface="黑体" panose="02010609060101010101" charset="-122"/>
              </a:rPr>
              <a:t>8</a:t>
            </a:r>
            <a:r>
              <a:rPr lang="zh-CN" altLang="en-US">
                <a:solidFill>
                  <a:srgbClr val="FF0000"/>
                </a:solidFill>
                <a:latin typeface="黑体" panose="02010609060101010101" charset="-122"/>
                <a:ea typeface="黑体" panose="02010609060101010101" charset="-122"/>
              </a:rPr>
              <a:t>分</a:t>
            </a:r>
            <a:r>
              <a:rPr lang="en-US" altLang="zh-CN">
                <a:solidFill>
                  <a:srgbClr val="FF0000"/>
                </a:solidFill>
                <a:latin typeface="黑体" panose="02010609060101010101" charset="-122"/>
                <a:ea typeface="黑体" panose="02010609060101010101" charset="-122"/>
              </a:rPr>
              <a:t>)</a:t>
            </a:r>
            <a:endParaRPr lang="en-US" altLang="zh-CN">
              <a:solidFill>
                <a:srgbClr val="FF0000"/>
              </a:solidFill>
              <a:latin typeface="黑体" panose="02010609060101010101" charset="-122"/>
              <a:ea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5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6" name="文本框 5"/>
          <p:cNvSpPr txBox="1"/>
          <p:nvPr/>
        </p:nvSpPr>
        <p:spPr>
          <a:xfrm>
            <a:off x="1495425" y="1911985"/>
            <a:ext cx="9201150" cy="3042920"/>
          </a:xfrm>
          <a:prstGeom prst="rect">
            <a:avLst/>
          </a:prstGeom>
        </p:spPr>
        <p:txBody>
          <a:bodyPr wrap="square">
            <a:noAutofit/>
          </a:bodyPr>
          <a:p>
            <a:pPr indent="0" algn="just" defTabSz="266700" fontAlgn="auto">
              <a:lnSpc>
                <a:spcPts val="27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【解析】本题考查党的领导的重要性、党的地位和作用。关键信息</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：中共中央、国务院印发《乡村全面振兴规划</a:t>
            </a:r>
            <a:r>
              <a:rPr lang="en-US" altLang="zh-CN">
                <a:latin typeface="黑体" panose="02010609060101010101" charset="-122"/>
                <a:ea typeface="黑体" panose="02010609060101010101" charset="-122"/>
                <a:cs typeface="黑体" panose="02010609060101010101" charset="-122"/>
              </a:rPr>
              <a:t>(2024—2027</a:t>
            </a:r>
            <a:r>
              <a:rPr lang="zh-CN" altLang="en-US">
                <a:latin typeface="黑体" panose="02010609060101010101" charset="-122"/>
                <a:ea typeface="黑体" panose="02010609060101010101" charset="-122"/>
                <a:cs typeface="黑体" panose="02010609060101010101" charset="-122"/>
              </a:rPr>
              <a:t>年</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可从党的地位角度，分析说明通过制定《乡村全面振兴规划</a:t>
            </a:r>
            <a:r>
              <a:rPr lang="en-US" altLang="zh-CN">
                <a:latin typeface="黑体" panose="02010609060101010101" charset="-122"/>
                <a:ea typeface="黑体" panose="02010609060101010101" charset="-122"/>
                <a:cs typeface="黑体" panose="02010609060101010101" charset="-122"/>
              </a:rPr>
              <a:t>(2024—2027</a:t>
            </a:r>
            <a:r>
              <a:rPr lang="zh-CN" altLang="en-US">
                <a:latin typeface="黑体" panose="02010609060101010101" charset="-122"/>
                <a:ea typeface="黑体" panose="02010609060101010101" charset="-122"/>
                <a:cs typeface="黑体" panose="02010609060101010101" charset="-122"/>
              </a:rPr>
              <a:t>年</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》，为乡村工作提供了根本保证。关键信息</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：深入贯彻党的二十大和二十届二中、三中全会精神，认真贯彻落实习近平总书记关于</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三农</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工作重要论述</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可从党的作用角度，分析说明发挥党在乡村振兴中总揽全局、协调各方的领导核心作用。关键信息</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：健全推动乡村全面振兴长效机制，以确保国家粮食安全、确保农村人口不发生规模性返贫致贫为底线，巩固拓展脱贫攻坚成果</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可从党的宗旨、人民立场角度，分析说明党注重保障农民权益，提升农民生活水平，确保农村人口不发生规模性返贫。关键信息</a:t>
            </a: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：坚持以习近平新时代中国特色社会主义思想为指导，深入贯彻党的二十大和二十届二中、三中全会精神</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可从党的指导思想角度，分析说明中国共产党以习近平新时</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8" name="文本框 7"/>
          <p:cNvSpPr txBox="1"/>
          <p:nvPr/>
        </p:nvSpPr>
        <p:spPr>
          <a:xfrm>
            <a:off x="1710055" y="1998345"/>
            <a:ext cx="8875395" cy="1476375"/>
          </a:xfrm>
          <a:prstGeom prst="rect">
            <a:avLst/>
          </a:prstGeom>
        </p:spPr>
        <p:txBody>
          <a:bodyPr wrap="square">
            <a:spAutoFit/>
          </a:bodyPr>
          <a:p>
            <a:pPr indent="0" algn="just" defTabSz="266700">
              <a:spcBef>
                <a:spcPct val="0"/>
              </a:spcBef>
              <a:spcAft>
                <a:spcPct val="0"/>
              </a:spcAft>
            </a:pPr>
            <a:r>
              <a:rPr lang="zh-CN" altLang="en-US">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知识拓展】总揽全局、协调各方</a:t>
            </a: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r>
              <a:rPr lang="zh-CN" altLang="en-US">
                <a:solidFill>
                  <a:srgbClr val="0070C0"/>
                </a:solidFill>
                <a:latin typeface="黑体" panose="02010609060101010101" charset="-122"/>
                <a:ea typeface="黑体" panose="02010609060101010101" charset="-122"/>
                <a:cs typeface="黑体" panose="02010609060101010101" charset="-122"/>
              </a:rPr>
              <a:t>总揽全局，是指党基于社会主义建设的整体利益，强化顶层设计，提出全局性、战略性、前瞻性的路线方针政策，并确保其贯彻落实。协调各方，是党发挥中流砥柱作用，协调各部门、各领域、各方面达到良性互动、相互促进的效果，总揽而不包揽，协调而不代替是坚持党对一切工作领导的生动体现。</a:t>
            </a:r>
            <a:endParaRPr lang="zh-CN" altLang="en-US">
              <a:solidFill>
                <a:srgbClr val="0070C0"/>
              </a:solidFill>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356995"/>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rPr>
              <a:t>3.</a:t>
            </a:r>
            <a:r>
              <a:rPr lang="zh-CN" altLang="en-US">
                <a:latin typeface="黑体" panose="02010609060101010101" charset="-122"/>
                <a:ea typeface="黑体" panose="02010609060101010101" charset="-122"/>
              </a:rPr>
              <a:t>坚持党的全面领导与坚持以人民为中心，都是党的二十届三中全会审议通过的《中共中央关于进一步全面深化改革</a:t>
            </a:r>
            <a:r>
              <a:rPr lang="en-US" altLang="zh-CN">
                <a:latin typeface="黑体" panose="02010609060101010101" charset="-122"/>
                <a:ea typeface="黑体" panose="02010609060101010101" charset="-122"/>
              </a:rPr>
              <a:t> </a:t>
            </a:r>
            <a:r>
              <a:rPr lang="zh-CN" altLang="en-US">
                <a:latin typeface="黑体" panose="02010609060101010101" charset="-122"/>
                <a:ea typeface="黑体" panose="02010609060101010101" charset="-122"/>
              </a:rPr>
              <a:t>推进中国式现代化的决定》提出的，在进一步全面深化改革中必须坚持的重大原则。坚持党的全面领导与坚持以人民为中心是内在统一的，这是因为（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坚持党的全面领导首先要坚持以人民为中心，这是坚持党的领导的最高原则</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坚持党的全面领导与坚持以人民为中心都是我们党改革开放以来的宝贵经验</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只有坚持党的全面领导，才能在中国式现代化进程中始终坚持以人民为中心</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只有坚持以人民为中心，才能把党的领导落实到国家治理各领域各方面各环节</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7053580" y="210629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D</a:t>
            </a:r>
            <a:endParaRPr lang="en-US" altLang="zh-CN">
              <a:solidFill>
                <a:srgbClr val="FF0000"/>
              </a:solidFill>
              <a:latin typeface="黑体" panose="02010609060101010101" charset="-122"/>
              <a:ea typeface="黑体" panose="02010609060101010101" charset="-122"/>
            </a:endParaRPr>
          </a:p>
        </p:txBody>
      </p:sp>
      <p:sp>
        <p:nvSpPr>
          <p:cNvPr id="7" name="文本框 6"/>
          <p:cNvSpPr txBox="1"/>
          <p:nvPr/>
        </p:nvSpPr>
        <p:spPr>
          <a:xfrm>
            <a:off x="974725" y="1038225"/>
            <a:ext cx="6374130" cy="398780"/>
          </a:xfrm>
          <a:prstGeom prst="rect">
            <a:avLst/>
          </a:prstGeom>
        </p:spPr>
        <p:txBody>
          <a:bodyPr wrap="square">
            <a:spAutoFit/>
          </a:bodyPr>
          <a:p>
            <a:pPr marL="0" indent="0" algn="just" defTabSz="266700">
              <a:spcBef>
                <a:spcPct val="0"/>
              </a:spcBef>
              <a:spcAft>
                <a:spcPct val="0"/>
              </a:spcAft>
            </a:pPr>
            <a:r>
              <a:rPr lang="zh-CN" altLang="en-US" sz="2000" b="1">
                <a:latin typeface="黑体" panose="02010609060101010101" charset="-122"/>
                <a:ea typeface="黑体" panose="02010609060101010101" charset="-122"/>
                <a:cs typeface="黑体" panose="02010609060101010101" charset="-122"/>
              </a:rPr>
              <a:t>上分点</a:t>
            </a:r>
            <a:r>
              <a:rPr lang="en-US" altLang="zh-CN" sz="2000" b="1">
                <a:latin typeface="黑体" panose="02010609060101010101" charset="-122"/>
                <a:ea typeface="黑体" panose="02010609060101010101" charset="-122"/>
                <a:cs typeface="黑体" panose="02010609060101010101" charset="-122"/>
              </a:rPr>
              <a:t>2  </a:t>
            </a:r>
            <a:r>
              <a:rPr lang="zh-CN" altLang="en-US" sz="2000" b="1">
                <a:latin typeface="黑体" panose="02010609060101010101" charset="-122"/>
                <a:ea typeface="黑体" panose="02010609060101010101" charset="-122"/>
                <a:cs typeface="黑体" panose="02010609060101010101" charset="-122"/>
              </a:rPr>
              <a:t>新时代坚持和加强党的全面领导</a:t>
            </a:r>
            <a:endParaRPr lang="zh-CN" altLang="en-US" sz="2000" b="1">
              <a:latin typeface="黑体" panose="02010609060101010101" charset="-122"/>
              <a:ea typeface="黑体" panose="02010609060101010101" charset="-122"/>
              <a:cs typeface="黑体" panose="02010609060101010101" charset="-122"/>
            </a:endParaRPr>
          </a:p>
        </p:txBody>
      </p:sp>
      <p:sp>
        <p:nvSpPr>
          <p:cNvPr id="6" name="文本框 5"/>
          <p:cNvSpPr txBox="1"/>
          <p:nvPr/>
        </p:nvSpPr>
        <p:spPr>
          <a:xfrm>
            <a:off x="795655" y="4566285"/>
            <a:ext cx="10781665" cy="1575435"/>
          </a:xfrm>
          <a:prstGeom prst="rect">
            <a:avLst/>
          </a:prstGeom>
        </p:spPr>
        <p:txBody>
          <a:bodyPr wrap="square">
            <a:no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【解析】本题考查坚持和加强党的全面领导。坚持党的全面领导，首先是坚持党中央权威和集中统一领导，这是党的领导的最高原则，</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不选。材料核心是论证坚持党的全面领导与坚持以人民为中心</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内在统一</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的理论逻辑，而不是强调历史经验，</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不符合题意。坚持党的领导与坚持以人民为中心是内在统一的，只有坚持党的全面领导，才能在中国式现代化进程中始终坚持以人民为中心；人民是历史的创造者，是决定党和国家前途命运的根本力量，只有坚持以人民为中心，才能把党的领导落实到国家治理各领域各方面各环节，</a:t>
            </a:r>
            <a:r>
              <a:rPr lang="en-US" altLang="en-US" sz="1600">
                <a:latin typeface="黑体" panose="02010609060101010101" charset="-122"/>
                <a:ea typeface="黑体" panose="02010609060101010101" charset="-122"/>
                <a:cs typeface="黑体" panose="02010609060101010101" charset="-122"/>
              </a:rPr>
              <a:t>③④</a:t>
            </a:r>
            <a:r>
              <a:rPr lang="zh-CN" altLang="en-US" sz="1600">
                <a:latin typeface="黑体" panose="02010609060101010101" charset="-122"/>
                <a:ea typeface="黑体" panose="02010609060101010101" charset="-122"/>
                <a:cs typeface="黑体" panose="02010609060101010101" charset="-122"/>
              </a:rPr>
              <a:t>符合题意。</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865505" y="1144905"/>
            <a:ext cx="10253980" cy="35769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4.[</a:t>
            </a:r>
            <a:r>
              <a:rPr lang="zh-CN" altLang="en-US">
                <a:latin typeface="仿宋" panose="02010609060101010101" charset="-122"/>
                <a:ea typeface="仿宋" panose="02010609060101010101" charset="-122"/>
                <a:cs typeface="仿宋" panose="02010609060101010101" charset="-122"/>
              </a:rPr>
              <a:t>天津和平区</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高一期末</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下述材料表明（　　）</a:t>
            </a:r>
            <a:endParaRPr lang="zh-CN" altLang="en-US">
              <a:latin typeface="黑体" panose="02010609060101010101" charset="-122"/>
              <a:ea typeface="黑体" panose="02010609060101010101" charset="-122"/>
            </a:endParaRPr>
          </a:p>
          <a:p>
            <a:pPr indent="0" algn="just" fontAlgn="auto">
              <a:lnSpc>
                <a:spcPct val="140000"/>
              </a:lnSpc>
            </a:pPr>
            <a:endParaRPr lang="en-US" altLang="en-US">
              <a:latin typeface="黑体" panose="02010609060101010101" charset="-122"/>
              <a:ea typeface="黑体" panose="02010609060101010101" charset="-122"/>
            </a:endParaRPr>
          </a:p>
          <a:p>
            <a:pPr indent="0" algn="just" fontAlgn="auto">
              <a:lnSpc>
                <a:spcPct val="140000"/>
              </a:lnSpc>
            </a:pPr>
            <a:endParaRPr lang="en-US" altLang="en-US">
              <a:latin typeface="黑体" panose="02010609060101010101" charset="-122"/>
              <a:ea typeface="黑体" panose="02010609060101010101" charset="-122"/>
            </a:endParaRPr>
          </a:p>
          <a:p>
            <a:pPr indent="0" algn="just" fontAlgn="auto">
              <a:lnSpc>
                <a:spcPct val="140000"/>
              </a:lnSpc>
            </a:pPr>
            <a:endParaRPr lang="en-US"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不同时期党都必须坚持以马克思主义中国化时代化创新理论为根本出发点</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坚持党中央权威和集中统一领导，任何时候任何情况下都不能含糊和动摇</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建立健全党的领导制度体系，能为坚持和加强党的全面领导提供法律保障</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全党要自觉在思想上政治上行动上同党中央保持高度一致，向党中央看齐</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②④</a:t>
            </a:r>
            <a:endParaRPr lang="en-US" altLang="en-US">
              <a:latin typeface="黑体" panose="02010609060101010101" charset="-122"/>
              <a:ea typeface="黑体" panose="02010609060101010101" charset="-122"/>
            </a:endParaRPr>
          </a:p>
        </p:txBody>
      </p:sp>
      <p:sp>
        <p:nvSpPr>
          <p:cNvPr id="4" name="文本框 3"/>
          <p:cNvSpPr txBox="1"/>
          <p:nvPr/>
        </p:nvSpPr>
        <p:spPr>
          <a:xfrm>
            <a:off x="5553710" y="1144905"/>
            <a:ext cx="67246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D</a:t>
            </a:r>
            <a:endParaRPr lang="en-US" altLang="zh-CN">
              <a:solidFill>
                <a:srgbClr val="FF0000"/>
              </a:solidFill>
              <a:latin typeface="黑体" panose="02010609060101010101" charset="-122"/>
              <a:ea typeface="黑体" panose="02010609060101010101" charset="-122"/>
            </a:endParaRPr>
          </a:p>
        </p:txBody>
      </p:sp>
      <p:sp>
        <p:nvSpPr>
          <p:cNvPr id="5" name="文本框 4"/>
          <p:cNvSpPr txBox="1"/>
          <p:nvPr/>
        </p:nvSpPr>
        <p:spPr>
          <a:xfrm>
            <a:off x="865505" y="4721860"/>
            <a:ext cx="10349865" cy="1271270"/>
          </a:xfrm>
          <a:prstGeom prst="rect">
            <a:avLst/>
          </a:prstGeom>
          <a:noFill/>
        </p:spPr>
        <p:txBody>
          <a:bodyPr wrap="square" rtlCol="0" anchor="t">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sym typeface="+mn-ea"/>
              </a:rPr>
              <a:t>【解析】本题考查新时代坚持和加强党的全面领导的要求。党的全部工作必须以中国最广大人民的根本利益为根本出发点和落脚点，且材料主要强调坚持党的领导，增强看齐意识，</a:t>
            </a:r>
            <a:r>
              <a:rPr lang="en-US" altLang="en-US" sz="1600">
                <a:latin typeface="黑体" panose="02010609060101010101" charset="-122"/>
                <a:ea typeface="黑体" panose="02010609060101010101" charset="-122"/>
                <a:cs typeface="黑体" panose="02010609060101010101" charset="-122"/>
                <a:sym typeface="+mn-ea"/>
              </a:rPr>
              <a:t>①</a:t>
            </a:r>
            <a:r>
              <a:rPr lang="zh-CN" altLang="en-US" sz="1600">
                <a:latin typeface="黑体" panose="02010609060101010101" charset="-122"/>
                <a:ea typeface="黑体" panose="02010609060101010101" charset="-122"/>
                <a:cs typeface="黑体" panose="02010609060101010101" charset="-122"/>
                <a:sym typeface="+mn-ea"/>
              </a:rPr>
              <a:t>排除。毛泽东同志提出</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向中央基准看齐</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，习近平总书记强调</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主动向党中央看齐</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，均体现对党中央权威的坚决维护，</a:t>
            </a:r>
            <a:r>
              <a:rPr lang="en-US" altLang="en-US" sz="1600">
                <a:latin typeface="黑体" panose="02010609060101010101" charset="-122"/>
                <a:ea typeface="黑体" panose="02010609060101010101" charset="-122"/>
                <a:cs typeface="黑体" panose="02010609060101010101" charset="-122"/>
                <a:sym typeface="+mn-ea"/>
              </a:rPr>
              <a:t>②</a:t>
            </a:r>
            <a:r>
              <a:rPr lang="zh-CN" altLang="en-US" sz="1600">
                <a:latin typeface="黑体" panose="02010609060101010101" charset="-122"/>
                <a:ea typeface="黑体" panose="02010609060101010101" charset="-122"/>
                <a:cs typeface="黑体" panose="02010609060101010101" charset="-122"/>
                <a:sym typeface="+mn-ea"/>
              </a:rPr>
              <a:t>正确。党的领导制度体系不属于法律，</a:t>
            </a:r>
            <a:r>
              <a:rPr lang="en-US" altLang="en-US" sz="1600">
                <a:latin typeface="黑体" panose="02010609060101010101" charset="-122"/>
                <a:ea typeface="黑体" panose="02010609060101010101" charset="-122"/>
                <a:cs typeface="黑体" panose="02010609060101010101" charset="-122"/>
                <a:sym typeface="+mn-ea"/>
              </a:rPr>
              <a:t>③</a:t>
            </a:r>
            <a:r>
              <a:rPr lang="zh-CN" altLang="en-US" sz="1600">
                <a:latin typeface="黑体" panose="02010609060101010101" charset="-122"/>
                <a:ea typeface="黑体" panose="02010609060101010101" charset="-122"/>
                <a:cs typeface="黑体" panose="02010609060101010101" charset="-122"/>
                <a:sym typeface="+mn-ea"/>
              </a:rPr>
              <a:t>排除。</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看齐原则</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表明全党要自觉在思想上政治上行动上同党中央保持高度一致，向党中央看齐，</a:t>
            </a:r>
            <a:r>
              <a:rPr lang="en-US" altLang="en-US" sz="1600">
                <a:latin typeface="黑体" panose="02010609060101010101" charset="-122"/>
                <a:ea typeface="黑体" panose="02010609060101010101" charset="-122"/>
                <a:cs typeface="黑体" panose="02010609060101010101" charset="-122"/>
                <a:sym typeface="+mn-ea"/>
              </a:rPr>
              <a:t>④</a:t>
            </a:r>
            <a:r>
              <a:rPr lang="zh-CN" altLang="en-US" sz="1600">
                <a:latin typeface="黑体" panose="02010609060101010101" charset="-122"/>
                <a:ea typeface="黑体" panose="02010609060101010101" charset="-122"/>
                <a:cs typeface="黑体" panose="02010609060101010101" charset="-122"/>
                <a:sym typeface="+mn-ea"/>
              </a:rPr>
              <a:t>正确。</a:t>
            </a:r>
            <a:endParaRPr lang="zh-CN" altLang="en-US" sz="1600">
              <a:latin typeface="黑体" panose="02010609060101010101" charset="-122"/>
              <a:ea typeface="黑体" panose="02010609060101010101" charset="-122"/>
              <a:cs typeface="黑体" panose="02010609060101010101" charset="-122"/>
              <a:sym typeface="+mn-ea"/>
            </a:endParaRPr>
          </a:p>
        </p:txBody>
      </p:sp>
      <p:graphicFrame>
        <p:nvGraphicFramePr>
          <p:cNvPr id="6" name="表格 5"/>
          <p:cNvGraphicFramePr/>
          <p:nvPr/>
        </p:nvGraphicFramePr>
        <p:xfrm>
          <a:off x="1083310" y="1651635"/>
          <a:ext cx="8766175" cy="1097280"/>
        </p:xfrm>
        <a:graphic>
          <a:graphicData uri="http://schemas.openxmlformats.org/drawingml/2006/table">
            <a:tbl>
              <a:tblPr/>
              <a:tblGrid>
                <a:gridCol w="8766175"/>
              </a:tblGrid>
              <a:tr h="548640">
                <a:tc>
                  <a:txBody>
                    <a:bodyPr/>
                    <a:p>
                      <a:pPr marL="0" indent="0" algn="ctr">
                        <a:spcBef>
                          <a:spcPct val="0"/>
                        </a:spcBef>
                        <a:spcAft>
                          <a:spcPct val="0"/>
                        </a:spcAft>
                      </a:pPr>
                      <a:r>
                        <a:rPr lang="en-US" altLang="zh-CN" sz="1400">
                          <a:latin typeface="宋体" panose="02010600030101010101" pitchFamily="2" charset="-122"/>
                          <a:ea typeface="宋体" panose="02010600030101010101" pitchFamily="2" charset="-122"/>
                        </a:rPr>
                        <a:t>◆</a:t>
                      </a:r>
                      <a:r>
                        <a:rPr lang="en-US" altLang="zh-CN" sz="1400">
                          <a:latin typeface="Times New Roman" panose="02020603050405020304"/>
                          <a:ea typeface="宋体" panose="02010600030101010101" pitchFamily="2" charset="-122"/>
                        </a:rPr>
                        <a:t>1945</a:t>
                      </a:r>
                      <a:r>
                        <a:rPr lang="zh-CN" sz="1400">
                          <a:latin typeface="宋体" panose="02010600030101010101" pitchFamily="2" charset="-122"/>
                          <a:ea typeface="宋体" panose="02010600030101010101" pitchFamily="2" charset="-122"/>
                        </a:rPr>
                        <a:t>年</a:t>
                      </a:r>
                      <a:r>
                        <a:rPr lang="en-US" altLang="zh-CN" sz="1400">
                          <a:latin typeface="Times New Roman" panose="02020603050405020304"/>
                          <a:ea typeface="宋体" panose="02010600030101010101" pitchFamily="2" charset="-122"/>
                        </a:rPr>
                        <a:t>4</a:t>
                      </a:r>
                      <a:r>
                        <a:rPr lang="zh-CN" sz="1400">
                          <a:latin typeface="宋体" panose="02010600030101010101" pitchFamily="2" charset="-122"/>
                          <a:ea typeface="宋体" panose="02010600030101010101" pitchFamily="2" charset="-122"/>
                        </a:rPr>
                        <a:t>月，在党的七大预备会议上，毛泽东同志指出：</a:t>
                      </a:r>
                      <a:r>
                        <a:rPr lang="zh-CN" altLang="en-US" sz="1400">
                          <a:latin typeface="宋体" panose="02010600030101010101" pitchFamily="2" charset="-122"/>
                          <a:ea typeface="宋体" panose="02010600030101010101" pitchFamily="2" charset="-122"/>
                        </a:rPr>
                        <a:t>“</a:t>
                      </a:r>
                      <a:r>
                        <a:rPr lang="zh-CN" sz="1400">
                          <a:latin typeface="宋体" panose="02010600030101010101" pitchFamily="2" charset="-122"/>
                          <a:ea typeface="宋体" panose="02010600030101010101" pitchFamily="2" charset="-122"/>
                        </a:rPr>
                        <a:t>我们要向中央基准看齐，向大会基准看齐。看齐是原则，有偏差是实际生活，有了偏差，就喊看齐。</a:t>
                      </a:r>
                      <a:r>
                        <a:rPr lang="zh-CN" altLang="en-US" sz="1400">
                          <a:latin typeface="宋体" panose="02010600030101010101" pitchFamily="2" charset="-122"/>
                          <a:ea typeface="宋体" panose="02010600030101010101" pitchFamily="2" charset="-122"/>
                        </a:rPr>
                        <a:t>”</a:t>
                      </a:r>
                      <a:endParaRPr lang="zh-CN" altLang="en-US"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548640">
                <a:tc>
                  <a:txBody>
                    <a:bodyPr/>
                    <a:p>
                      <a:pPr marL="0" indent="0" algn="ctr">
                        <a:spcBef>
                          <a:spcPct val="0"/>
                        </a:spcBef>
                        <a:spcAft>
                          <a:spcPct val="0"/>
                        </a:spcAft>
                      </a:pPr>
                      <a:r>
                        <a:rPr lang="en-US" altLang="zh-CN" sz="1400">
                          <a:latin typeface="宋体" panose="02010600030101010101" pitchFamily="2" charset="-122"/>
                          <a:ea typeface="宋体" panose="02010600030101010101" pitchFamily="2" charset="-122"/>
                        </a:rPr>
                        <a:t>◆</a:t>
                      </a:r>
                      <a:r>
                        <a:rPr lang="en-US" altLang="zh-CN" sz="1400">
                          <a:latin typeface="Times New Roman" panose="02020603050405020304"/>
                          <a:ea typeface="宋体" panose="02010600030101010101" pitchFamily="2" charset="-122"/>
                        </a:rPr>
                        <a:t>2015</a:t>
                      </a:r>
                      <a:r>
                        <a:rPr lang="zh-CN" sz="1400">
                          <a:latin typeface="宋体" panose="02010600030101010101" pitchFamily="2" charset="-122"/>
                          <a:ea typeface="宋体" panose="02010600030101010101" pitchFamily="2" charset="-122"/>
                        </a:rPr>
                        <a:t>年</a:t>
                      </a:r>
                      <a:r>
                        <a:rPr lang="en-US" altLang="zh-CN" sz="1400">
                          <a:latin typeface="Times New Roman" panose="02020603050405020304"/>
                          <a:ea typeface="宋体" panose="02010600030101010101" pitchFamily="2" charset="-122"/>
                        </a:rPr>
                        <a:t>12</a:t>
                      </a:r>
                      <a:r>
                        <a:rPr lang="zh-CN" sz="1400">
                          <a:latin typeface="宋体" panose="02010600030101010101" pitchFamily="2" charset="-122"/>
                          <a:ea typeface="宋体" panose="02010600030101010101" pitchFamily="2" charset="-122"/>
                        </a:rPr>
                        <a:t>月，在中共中央政治局专题民主生活会上</a:t>
                      </a:r>
                      <a:r>
                        <a:rPr lang="zh-CN" sz="1400">
                          <a:latin typeface="Times New Roman" panose="02020603050405020304"/>
                          <a:ea typeface="宋体" panose="02010600030101010101" pitchFamily="2" charset="-122"/>
                        </a:rPr>
                        <a:t>，习近平同志指出：</a:t>
                      </a:r>
                      <a:r>
                        <a:rPr lang="zh-CN" altLang="en-US" sz="1400">
                          <a:latin typeface="宋体" panose="02010600030101010101" pitchFamily="2" charset="-122"/>
                          <a:ea typeface="宋体" panose="02010600030101010101" pitchFamily="2" charset="-122"/>
                        </a:rPr>
                        <a:t>“</a:t>
                      </a:r>
                      <a:r>
                        <a:rPr lang="zh-CN" sz="1400">
                          <a:latin typeface="Times New Roman" panose="02020603050405020304"/>
                          <a:ea typeface="宋体" panose="02010600030101010101" pitchFamily="2" charset="-122"/>
                        </a:rPr>
                        <a:t>必须有很强的看齐意识，经常、主动向党中央看齐，向党的理论和路线方针政策看齐。</a:t>
                      </a:r>
                      <a:r>
                        <a:rPr lang="zh-CN" altLang="en-US" sz="1400">
                          <a:latin typeface="宋体" panose="02010600030101010101" pitchFamily="2" charset="-122"/>
                          <a:ea typeface="宋体" panose="02010600030101010101" pitchFamily="2" charset="-122"/>
                        </a:rPr>
                        <a:t>”</a:t>
                      </a:r>
                      <a:endParaRPr lang="zh-CN" altLang="en-US"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865505" y="1144905"/>
            <a:ext cx="10253980"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5.[</a:t>
            </a:r>
            <a:r>
              <a:rPr lang="zh-CN" altLang="en-US">
                <a:latin typeface="仿宋" panose="02010609060101010101" charset="-122"/>
                <a:ea typeface="仿宋" panose="02010609060101010101" charset="-122"/>
                <a:cs typeface="仿宋" panose="02010609060101010101" charset="-122"/>
              </a:rPr>
              <a:t>黑龙江大庆实验中学</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期末</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党的二十届三中全会指出</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坚持以制度建设为主线</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是改革开放以来特别是新时代的宝贵经验之一。进一步全面深化改革要筑牢根本制度，完善基本制度，创新重要制度，确保在制度建设上取得新的成效。我国坚持以制度建设为主线的原因是（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中国特色社会主义制度是创造美好生活的必由之路</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制度竞争是国家间最根本的竞争，制度稳则国家稳</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必须健全党总揽全局、协调各方的领导制度体系</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有利于不断增强我国的制度优势和国家治理效能</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8722995" y="1896745"/>
            <a:ext cx="67246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C</a:t>
            </a:r>
            <a:endParaRPr lang="en-US" altLang="zh-CN">
              <a:solidFill>
                <a:srgbClr val="FF0000"/>
              </a:solidFill>
              <a:latin typeface="黑体" panose="02010609060101010101" charset="-122"/>
              <a:ea typeface="黑体" panose="02010609060101010101" charset="-122"/>
            </a:endParaRPr>
          </a:p>
        </p:txBody>
      </p:sp>
      <p:sp>
        <p:nvSpPr>
          <p:cNvPr id="5" name="文本框 4"/>
          <p:cNvSpPr txBox="1"/>
          <p:nvPr/>
        </p:nvSpPr>
        <p:spPr>
          <a:xfrm>
            <a:off x="865505" y="4498340"/>
            <a:ext cx="10442575" cy="1565910"/>
          </a:xfrm>
          <a:prstGeom prst="rect">
            <a:avLst/>
          </a:prstGeom>
          <a:noFill/>
        </p:spPr>
        <p:txBody>
          <a:bodyPr wrap="square" rtlCol="0" anchor="t">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sym typeface="+mn-ea"/>
              </a:rPr>
              <a:t>【解析】本题考查新时代坚持和加强党的全面领导的要求。中国特色社会主义道路是创造美好生活的必由之路，</a:t>
            </a:r>
            <a:r>
              <a:rPr lang="en-US" altLang="en-US" sz="1600">
                <a:latin typeface="黑体" panose="02010609060101010101" charset="-122"/>
                <a:ea typeface="黑体" panose="02010609060101010101" charset="-122"/>
                <a:cs typeface="黑体" panose="02010609060101010101" charset="-122"/>
                <a:sym typeface="+mn-ea"/>
              </a:rPr>
              <a:t>①</a:t>
            </a:r>
            <a:r>
              <a:rPr lang="zh-CN" altLang="en-US" sz="1600">
                <a:latin typeface="黑体" panose="02010609060101010101" charset="-122"/>
                <a:ea typeface="黑体" panose="02010609060101010101" charset="-122"/>
                <a:cs typeface="黑体" panose="02010609060101010101" charset="-122"/>
                <a:sym typeface="+mn-ea"/>
              </a:rPr>
              <a:t>排除。制度优势是一个国家的最大优势，制度竞争是国家间最根本的竞争。制度稳则国家稳，充分说明了制度建设的重要性，是我国坚持以制度建设为主线的重要原因，</a:t>
            </a:r>
            <a:r>
              <a:rPr lang="en-US" altLang="en-US" sz="1600">
                <a:latin typeface="黑体" panose="02010609060101010101" charset="-122"/>
                <a:ea typeface="黑体" panose="02010609060101010101" charset="-122"/>
                <a:cs typeface="黑体" panose="02010609060101010101" charset="-122"/>
                <a:sym typeface="+mn-ea"/>
              </a:rPr>
              <a:t>②</a:t>
            </a:r>
            <a:r>
              <a:rPr lang="zh-CN" altLang="en-US" sz="1600">
                <a:latin typeface="黑体" panose="02010609060101010101" charset="-122"/>
                <a:ea typeface="黑体" panose="02010609060101010101" charset="-122"/>
                <a:cs typeface="黑体" panose="02010609060101010101" charset="-122"/>
                <a:sym typeface="+mn-ea"/>
              </a:rPr>
              <a:t>正确。健全党总揽全局、协调各方的领导制度体系是措施，不是原因，</a:t>
            </a:r>
            <a:r>
              <a:rPr lang="en-US" altLang="en-US" sz="1600">
                <a:latin typeface="黑体" panose="02010609060101010101" charset="-122"/>
                <a:ea typeface="黑体" panose="02010609060101010101" charset="-122"/>
                <a:cs typeface="黑体" panose="02010609060101010101" charset="-122"/>
                <a:sym typeface="+mn-ea"/>
              </a:rPr>
              <a:t>③</a:t>
            </a:r>
            <a:r>
              <a:rPr lang="zh-CN" altLang="en-US" sz="1600">
                <a:latin typeface="黑体" panose="02010609060101010101" charset="-122"/>
                <a:ea typeface="黑体" panose="02010609060101010101" charset="-122"/>
                <a:cs typeface="黑体" panose="02010609060101010101" charset="-122"/>
                <a:sym typeface="+mn-ea"/>
              </a:rPr>
              <a:t>排除。坚持以制度建设为主线有利于不断增强我国的制度优势，推进国家治理体系和治理能力现代化，</a:t>
            </a:r>
            <a:r>
              <a:rPr lang="en-US" altLang="en-US" sz="1600">
                <a:latin typeface="黑体" panose="02010609060101010101" charset="-122"/>
                <a:ea typeface="黑体" panose="02010609060101010101" charset="-122"/>
                <a:cs typeface="黑体" panose="02010609060101010101" charset="-122"/>
                <a:sym typeface="+mn-ea"/>
              </a:rPr>
              <a:t>④</a:t>
            </a:r>
            <a:r>
              <a:rPr lang="zh-CN" altLang="en-US" sz="1600">
                <a:latin typeface="黑体" panose="02010609060101010101" charset="-122"/>
                <a:ea typeface="黑体" panose="02010609060101010101" charset="-122"/>
                <a:cs typeface="黑体" panose="02010609060101010101" charset="-122"/>
                <a:sym typeface="+mn-ea"/>
              </a:rPr>
              <a:t>正确。</a:t>
            </a:r>
            <a:r>
              <a:rPr lang="zh-CN" altLang="en-US" sz="1600">
                <a:latin typeface="黑体" panose="02010609060101010101" charset="-122"/>
                <a:ea typeface="黑体" panose="02010609060101010101" charset="-122"/>
                <a:cs typeface="黑体" panose="02010609060101010101" charset="-122"/>
                <a:sym typeface="+mn-ea"/>
              </a:rPr>
              <a:t>　</a:t>
            </a:r>
            <a:endParaRPr lang="zh-CN" altLang="en-US" sz="1600">
              <a:latin typeface="黑体" panose="02010609060101010101" charset="-122"/>
              <a:ea typeface="黑体" panose="02010609060101010101" charset="-122"/>
              <a:cs typeface="黑体" panose="02010609060101010101" charset="-122"/>
              <a:sym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0.xml><?xml version="1.0" encoding="utf-8"?>
<p:tagLst xmlns:p="http://schemas.openxmlformats.org/presentationml/2006/main">
  <p:tag name="KSO_WM_BEAUTIFY_FLAG" val="#wm#"/>
  <p:tag name="KSO_WM_TEMPLATE_CATEGORY" val="custom"/>
  <p:tag name="KSO_WM_TEMPLATE_INDEX" val="20205081"/>
</p:tagLst>
</file>

<file path=ppt/tags/tag101.xml><?xml version="1.0" encoding="utf-8"?>
<p:tagLst xmlns:p="http://schemas.openxmlformats.org/presentationml/2006/main">
  <p:tag name="KSO_WM_BEAUTIFY_FLAG" val="#wm#"/>
  <p:tag name="KSO_WM_TEMPLATE_CATEGORY" val="custom"/>
  <p:tag name="KSO_WM_TEMPLATE_INDEX" val="20205081"/>
</p:tagLst>
</file>

<file path=ppt/tags/tag102.xml><?xml version="1.0" encoding="utf-8"?>
<p:tagLst xmlns:p="http://schemas.openxmlformats.org/presentationml/2006/main">
  <p:tag name="KSO_WM_BEAUTIFY_FLAG" val="#wm#"/>
  <p:tag name="KSO_WM_TEMPLATE_CATEGORY" val="custom"/>
  <p:tag name="KSO_WM_TEMPLATE_INDEX" val="20205081"/>
</p:tagLst>
</file>

<file path=ppt/tags/tag103.xml><?xml version="1.0" encoding="utf-8"?>
<p:tagLst xmlns:p="http://schemas.openxmlformats.org/presentationml/2006/main">
  <p:tag name="KSO_WM_BEAUTIFY_FLAG" val="#wm#"/>
  <p:tag name="KSO_WM_TEMPLATE_CATEGORY" val="custom"/>
  <p:tag name="KSO_WM_TEMPLATE_INDEX" val="20205081"/>
</p:tagLst>
</file>

<file path=ppt/tags/tag104.xml><?xml version="1.0" encoding="utf-8"?>
<p:tagLst xmlns:p="http://schemas.openxmlformats.org/presentationml/2006/main">
  <p:tag name="KSO_WM_BEAUTIFY_FLAG" val="#wm#"/>
  <p:tag name="KSO_WM_TEMPLATE_CATEGORY" val="custom"/>
  <p:tag name="KSO_WM_TEMPLATE_INDEX" val="20205081"/>
</p:tagLst>
</file>

<file path=ppt/tags/tag105.xml><?xml version="1.0" encoding="utf-8"?>
<p:tagLst xmlns:p="http://schemas.openxmlformats.org/presentationml/2006/main">
  <p:tag name="KSO_WM_BEAUTIFY_FLAG" val="#wm#"/>
  <p:tag name="KSO_WM_TEMPLATE_CATEGORY" val="custom"/>
  <p:tag name="KSO_WM_TEMPLATE_INDEX" val="20205081"/>
</p:tagLst>
</file>

<file path=ppt/tags/tag106.xml><?xml version="1.0" encoding="utf-8"?>
<p:tagLst xmlns:p="http://schemas.openxmlformats.org/presentationml/2006/main">
  <p:tag name="KSO_WM_BEAUTIFY_FLAG" val="#wm#"/>
  <p:tag name="KSO_WM_TEMPLATE_CATEGORY" val="custom"/>
  <p:tag name="KSO_WM_TEMPLATE_INDEX" val="20205081"/>
</p:tagLst>
</file>

<file path=ppt/tags/tag107.xml><?xml version="1.0" encoding="utf-8"?>
<p:tagLst xmlns:p="http://schemas.openxmlformats.org/presentationml/2006/main">
  <p:tag name="KSO_WM_BEAUTIFY_FLAG" val="#wm#"/>
  <p:tag name="KSO_WM_TEMPLATE_CATEGORY" val="custom"/>
  <p:tag name="KSO_WM_TEMPLATE_INDEX" val="20205081"/>
</p:tagLst>
</file>

<file path=ppt/tags/tag108.xml><?xml version="1.0" encoding="utf-8"?>
<p:tagLst xmlns:p="http://schemas.openxmlformats.org/presentationml/2006/main">
  <p:tag name="KSO_WM_BEAUTIFY_FLAG" val="#wm#"/>
  <p:tag name="KSO_WM_TEMPLATE_CATEGORY" val="custom"/>
  <p:tag name="KSO_WM_TEMPLATE_INDEX" val="20205081"/>
</p:tagLst>
</file>

<file path=ppt/tags/tag109.xml><?xml version="1.0" encoding="utf-8"?>
<p:tagLst xmlns:p="http://schemas.openxmlformats.org/presentationml/2006/main">
  <p:tag name="KSO_WM_BEAUTIFY_FLAG" val="#wm#"/>
  <p:tag name="KSO_WM_TEMPLATE_CATEGORY" val="custom"/>
  <p:tag name="KSO_WM_TEMPLATE_INDEX" val="20205081"/>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0.xml><?xml version="1.0" encoding="utf-8"?>
<p:tagLst xmlns:p="http://schemas.openxmlformats.org/presentationml/2006/main">
  <p:tag name="KSO_WM_BEAUTIFY_FLAG" val="#wm#"/>
  <p:tag name="KSO_WM_TEMPLATE_CATEGORY" val="custom"/>
  <p:tag name="KSO_WM_TEMPLATE_INDEX" val="20205081"/>
</p:tagLst>
</file>

<file path=ppt/tags/tag111.xml><?xml version="1.0" encoding="utf-8"?>
<p:tagLst xmlns:p="http://schemas.openxmlformats.org/presentationml/2006/main">
  <p:tag name="KSO_WM_BEAUTIFY_FLAG" val="#wm#"/>
  <p:tag name="KSO_WM_TEMPLATE_CATEGORY" val="custom"/>
  <p:tag name="KSO_WM_TEMPLATE_INDEX" val="20205081"/>
</p:tagLst>
</file>

<file path=ppt/tags/tag112.xml><?xml version="1.0" encoding="utf-8"?>
<p:tagLst xmlns:p="http://schemas.openxmlformats.org/presentationml/2006/main">
  <p:tag name="KSO_WM_BEAUTIFY_FLAG" val="#wm#"/>
  <p:tag name="KSO_WM_TEMPLATE_CATEGORY" val="custom"/>
  <p:tag name="KSO_WM_TEMPLATE_INDEX" val="20205081"/>
</p:tagLst>
</file>

<file path=ppt/tags/tag113.xml><?xml version="1.0" encoding="utf-8"?>
<p:tagLst xmlns:p="http://schemas.openxmlformats.org/presentationml/2006/main">
  <p:tag name="commondata" val="eyJoZGlkIjoiMDkxZjZiMGUxZjVhNWRlODlmODBiNjlkN2UzMjcxZDEifQ=="/>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64.xml><?xml version="1.0" encoding="utf-8"?>
<p:tagLst xmlns:p="http://schemas.openxmlformats.org/presentationml/2006/main">
  <p:tag name="KSO_WM_BEAUTIFY_FLAG" val="#wm#"/>
  <p:tag name="KSO_WM_TEMPLATE_CATEGORY" val="custom"/>
  <p:tag name="KSO_WM_TEMPLATE_INDEX" val="20205081"/>
</p:tagLst>
</file>

<file path=ppt/tags/tag65.xml><?xml version="1.0" encoding="utf-8"?>
<p:tagLst xmlns:p="http://schemas.openxmlformats.org/presentationml/2006/main">
  <p:tag name="KSO_WM_BEAUTIFY_FLAG" val="#wm#"/>
  <p:tag name="KSO_WM_TEMPLATE_CATEGORY" val="custom"/>
  <p:tag name="KSO_WM_TEMPLATE_INDEX" val="20205081"/>
</p:tagLst>
</file>

<file path=ppt/tags/tag66.xml><?xml version="1.0" encoding="utf-8"?>
<p:tagLst xmlns:p="http://schemas.openxmlformats.org/presentationml/2006/main">
  <p:tag name="KSO_WM_BEAUTIFY_FLAG" val="#wm#"/>
  <p:tag name="KSO_WM_TEMPLATE_CATEGORY" val="custom"/>
  <p:tag name="KSO_WM_TEMPLATE_INDEX" val="20205081"/>
</p:tagLst>
</file>

<file path=ppt/tags/tag67.xml><?xml version="1.0" encoding="utf-8"?>
<p:tagLst xmlns:p="http://schemas.openxmlformats.org/presentationml/2006/main">
  <p:tag name="KSO_WM_BEAUTIFY_FLAG" val="#wm#"/>
  <p:tag name="KSO_WM_TEMPLATE_CATEGORY" val="custom"/>
  <p:tag name="KSO_WM_TEMPLATE_INDEX" val="20205081"/>
</p:tagLst>
</file>

<file path=ppt/tags/tag68.xml><?xml version="1.0" encoding="utf-8"?>
<p:tagLst xmlns:p="http://schemas.openxmlformats.org/presentationml/2006/main">
  <p:tag name="KSO_WM_BEAUTIFY_FLAG" val="#wm#"/>
  <p:tag name="KSO_WM_TEMPLATE_CATEGORY" val="custom"/>
  <p:tag name="KSO_WM_TEMPLATE_INDEX" val="20205081"/>
</p:tagLst>
</file>

<file path=ppt/tags/tag69.xml><?xml version="1.0" encoding="utf-8"?>
<p:tagLst xmlns:p="http://schemas.openxmlformats.org/presentationml/2006/main">
  <p:tag name="KSO_WM_BEAUTIFY_FLAG" val="#wm#"/>
  <p:tag name="KSO_WM_TEMPLATE_CATEGORY" val="custom"/>
  <p:tag name="KSO_WM_TEMPLATE_INDEX" val="20205081"/>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BEAUTIFY_FLAG" val="#wm#"/>
  <p:tag name="KSO_WM_TEMPLATE_CATEGORY" val="custom"/>
  <p:tag name="KSO_WM_TEMPLATE_INDEX" val="20205081"/>
</p:tagLst>
</file>

<file path=ppt/tags/tag71.xml><?xml version="1.0" encoding="utf-8"?>
<p:tagLst xmlns:p="http://schemas.openxmlformats.org/presentationml/2006/main">
  <p:tag name="KSO_WM_BEAUTIFY_FLAG" val="#wm#"/>
  <p:tag name="KSO_WM_TEMPLATE_CATEGORY" val="custom"/>
  <p:tag name="KSO_WM_TEMPLATE_INDEX" val="20205081"/>
</p:tagLst>
</file>

<file path=ppt/tags/tag72.xml><?xml version="1.0" encoding="utf-8"?>
<p:tagLst xmlns:p="http://schemas.openxmlformats.org/presentationml/2006/main">
  <p:tag name="KSO_WM_BEAUTIFY_FLAG" val="#wm#"/>
  <p:tag name="KSO_WM_TEMPLATE_CATEGORY" val="custom"/>
  <p:tag name="KSO_WM_TEMPLATE_INDEX" val="20205081"/>
</p:tagLst>
</file>

<file path=ppt/tags/tag73.xml><?xml version="1.0" encoding="utf-8"?>
<p:tagLst xmlns:p="http://schemas.openxmlformats.org/presentationml/2006/main">
  <p:tag name="KSO_WM_BEAUTIFY_FLAG" val="#wm#"/>
  <p:tag name="KSO_WM_TEMPLATE_CATEGORY" val="custom"/>
  <p:tag name="KSO_WM_TEMPLATE_INDEX" val="20205081"/>
</p:tagLst>
</file>

<file path=ppt/tags/tag74.xml><?xml version="1.0" encoding="utf-8"?>
<p:tagLst xmlns:p="http://schemas.openxmlformats.org/presentationml/2006/main">
  <p:tag name="KSO_WM_BEAUTIFY_FLAG" val="#wm#"/>
  <p:tag name="KSO_WM_TEMPLATE_CATEGORY" val="custom"/>
  <p:tag name="KSO_WM_TEMPLATE_INDEX" val="20205081"/>
</p:tagLst>
</file>

<file path=ppt/tags/tag75.xml><?xml version="1.0" encoding="utf-8"?>
<p:tagLst xmlns:p="http://schemas.openxmlformats.org/presentationml/2006/main">
  <p:tag name="KSO_WM_BEAUTIFY_FLAG" val="#wm#"/>
  <p:tag name="KSO_WM_TEMPLATE_CATEGORY" val="custom"/>
  <p:tag name="KSO_WM_TEMPLATE_INDEX" val="20205081"/>
</p:tagLst>
</file>

<file path=ppt/tags/tag76.xml><?xml version="1.0" encoding="utf-8"?>
<p:tagLst xmlns:p="http://schemas.openxmlformats.org/presentationml/2006/main">
  <p:tag name="KSO_WM_BEAUTIFY_FLAG" val="#wm#"/>
  <p:tag name="KSO_WM_TEMPLATE_CATEGORY" val="custom"/>
  <p:tag name="KSO_WM_TEMPLATE_INDEX" val="20205081"/>
</p:tagLst>
</file>

<file path=ppt/tags/tag77.xml><?xml version="1.0" encoding="utf-8"?>
<p:tagLst xmlns:p="http://schemas.openxmlformats.org/presentationml/2006/main">
  <p:tag name="KSO_WM_BEAUTIFY_FLAG" val="#wm#"/>
  <p:tag name="KSO_WM_TEMPLATE_CATEGORY" val="custom"/>
  <p:tag name="KSO_WM_TEMPLATE_INDEX" val="20205081"/>
</p:tagLst>
</file>

<file path=ppt/tags/tag78.xml><?xml version="1.0" encoding="utf-8"?>
<p:tagLst xmlns:p="http://schemas.openxmlformats.org/presentationml/2006/main">
  <p:tag name="KSO_WM_BEAUTIFY_FLAG" val="#wm#"/>
  <p:tag name="KSO_WM_TEMPLATE_CATEGORY" val="custom"/>
  <p:tag name="KSO_WM_TEMPLATE_INDEX" val="20205081"/>
</p:tagLst>
</file>

<file path=ppt/tags/tag79.xml><?xml version="1.0" encoding="utf-8"?>
<p:tagLst xmlns:p="http://schemas.openxmlformats.org/presentationml/2006/main">
  <p:tag name="KSO_WM_BEAUTIFY_FLAG" val="#wm#"/>
  <p:tag name="KSO_WM_TEMPLATE_CATEGORY" val="custom"/>
  <p:tag name="KSO_WM_TEMPLATE_INDEX" val="20205081"/>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0.xml><?xml version="1.0" encoding="utf-8"?>
<p:tagLst xmlns:p="http://schemas.openxmlformats.org/presentationml/2006/main">
  <p:tag name="KSO_WM_BEAUTIFY_FLAG" val="#wm#"/>
  <p:tag name="KSO_WM_TEMPLATE_CATEGORY" val="custom"/>
  <p:tag name="KSO_WM_TEMPLATE_INDEX" val="20205081"/>
</p:tagLst>
</file>

<file path=ppt/tags/tag81.xml><?xml version="1.0" encoding="utf-8"?>
<p:tagLst xmlns:p="http://schemas.openxmlformats.org/presentationml/2006/main">
  <p:tag name="KSO_WM_BEAUTIFY_FLAG" val="#wm#"/>
  <p:tag name="KSO_WM_TEMPLATE_CATEGORY" val="custom"/>
  <p:tag name="KSO_WM_TEMPLATE_INDEX" val="20205081"/>
</p:tagLst>
</file>

<file path=ppt/tags/tag82.xml><?xml version="1.0" encoding="utf-8"?>
<p:tagLst xmlns:p="http://schemas.openxmlformats.org/presentationml/2006/main">
  <p:tag name="KSO_WM_BEAUTIFY_FLAG" val="#wm#"/>
  <p:tag name="KSO_WM_TEMPLATE_CATEGORY" val="custom"/>
  <p:tag name="KSO_WM_TEMPLATE_INDEX" val="20205081"/>
</p:tagLst>
</file>

<file path=ppt/tags/tag83.xml><?xml version="1.0" encoding="utf-8"?>
<p:tagLst xmlns:p="http://schemas.openxmlformats.org/presentationml/2006/main">
  <p:tag name="KSO_WM_BEAUTIFY_FLAG" val="#wm#"/>
  <p:tag name="KSO_WM_TEMPLATE_CATEGORY" val="custom"/>
  <p:tag name="KSO_WM_TEMPLATE_INDEX" val="20205081"/>
</p:tagLst>
</file>

<file path=ppt/tags/tag84.xml><?xml version="1.0" encoding="utf-8"?>
<p:tagLst xmlns:p="http://schemas.openxmlformats.org/presentationml/2006/main">
  <p:tag name="KSO_WM_BEAUTIFY_FLAG" val="#wm#"/>
  <p:tag name="KSO_WM_TEMPLATE_CATEGORY" val="custom"/>
  <p:tag name="KSO_WM_TEMPLATE_INDEX" val="20205081"/>
</p:tagLst>
</file>

<file path=ppt/tags/tag85.xml><?xml version="1.0" encoding="utf-8"?>
<p:tagLst xmlns:p="http://schemas.openxmlformats.org/presentationml/2006/main">
  <p:tag name="KSO_WM_BEAUTIFY_FLAG" val="#wm#"/>
  <p:tag name="KSO_WM_TEMPLATE_CATEGORY" val="custom"/>
  <p:tag name="KSO_WM_TEMPLATE_INDEX" val="20205081"/>
</p:tagLst>
</file>

<file path=ppt/tags/tag86.xml><?xml version="1.0" encoding="utf-8"?>
<p:tagLst xmlns:p="http://schemas.openxmlformats.org/presentationml/2006/main">
  <p:tag name="KSO_WM_BEAUTIFY_FLAG" val="#wm#"/>
  <p:tag name="KSO_WM_TEMPLATE_CATEGORY" val="custom"/>
  <p:tag name="KSO_WM_TEMPLATE_INDEX" val="20205081"/>
</p:tagLst>
</file>

<file path=ppt/tags/tag87.xml><?xml version="1.0" encoding="utf-8"?>
<p:tagLst xmlns:p="http://schemas.openxmlformats.org/presentationml/2006/main">
  <p:tag name="KSO_WM_BEAUTIFY_FLAG" val="#wm#"/>
  <p:tag name="KSO_WM_TEMPLATE_CATEGORY" val="custom"/>
  <p:tag name="KSO_WM_TEMPLATE_INDEX" val="20205081"/>
</p:tagLst>
</file>

<file path=ppt/tags/tag88.xml><?xml version="1.0" encoding="utf-8"?>
<p:tagLst xmlns:p="http://schemas.openxmlformats.org/presentationml/2006/main">
  <p:tag name="KSO_WM_BEAUTIFY_FLAG" val="#wm#"/>
  <p:tag name="KSO_WM_TEMPLATE_CATEGORY" val="custom"/>
  <p:tag name="KSO_WM_TEMPLATE_INDEX" val="20205081"/>
</p:tagLst>
</file>

<file path=ppt/tags/tag89.xml><?xml version="1.0" encoding="utf-8"?>
<p:tagLst xmlns:p="http://schemas.openxmlformats.org/presentationml/2006/main">
  <p:tag name="KSO_WM_BEAUTIFY_FLAG" val="#wm#"/>
  <p:tag name="KSO_WM_TEMPLATE_CATEGORY" val="custom"/>
  <p:tag name="KSO_WM_TEMPLATE_INDEX" val="20205081"/>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0.xml><?xml version="1.0" encoding="utf-8"?>
<p:tagLst xmlns:p="http://schemas.openxmlformats.org/presentationml/2006/main">
  <p:tag name="KSO_WM_BEAUTIFY_FLAG" val="#wm#"/>
  <p:tag name="KSO_WM_TEMPLATE_CATEGORY" val="custom"/>
  <p:tag name="KSO_WM_TEMPLATE_INDEX" val="20205081"/>
</p:tagLst>
</file>

<file path=ppt/tags/tag91.xml><?xml version="1.0" encoding="utf-8"?>
<p:tagLst xmlns:p="http://schemas.openxmlformats.org/presentationml/2006/main">
  <p:tag name="KSO_WM_BEAUTIFY_FLAG" val="#wm#"/>
  <p:tag name="KSO_WM_TEMPLATE_CATEGORY" val="custom"/>
  <p:tag name="KSO_WM_TEMPLATE_INDEX" val="20205081"/>
</p:tagLst>
</file>

<file path=ppt/tags/tag92.xml><?xml version="1.0" encoding="utf-8"?>
<p:tagLst xmlns:p="http://schemas.openxmlformats.org/presentationml/2006/main">
  <p:tag name="KSO_WM_BEAUTIFY_FLAG" val="#wm#"/>
  <p:tag name="KSO_WM_TEMPLATE_CATEGORY" val="custom"/>
  <p:tag name="KSO_WM_TEMPLATE_INDEX" val="20205081"/>
</p:tagLst>
</file>

<file path=ppt/tags/tag93.xml><?xml version="1.0" encoding="utf-8"?>
<p:tagLst xmlns:p="http://schemas.openxmlformats.org/presentationml/2006/main">
  <p:tag name="KSO_WM_BEAUTIFY_FLAG" val="#wm#"/>
  <p:tag name="KSO_WM_TEMPLATE_CATEGORY" val="custom"/>
  <p:tag name="KSO_WM_TEMPLATE_INDEX" val="20205081"/>
</p:tagLst>
</file>

<file path=ppt/tags/tag94.xml><?xml version="1.0" encoding="utf-8"?>
<p:tagLst xmlns:p="http://schemas.openxmlformats.org/presentationml/2006/main">
  <p:tag name="KSO_WM_BEAUTIFY_FLAG" val="#wm#"/>
  <p:tag name="KSO_WM_TEMPLATE_CATEGORY" val="custom"/>
  <p:tag name="KSO_WM_TEMPLATE_INDEX" val="20205081"/>
</p:tagLst>
</file>

<file path=ppt/tags/tag95.xml><?xml version="1.0" encoding="utf-8"?>
<p:tagLst xmlns:p="http://schemas.openxmlformats.org/presentationml/2006/main">
  <p:tag name="KSO_WM_BEAUTIFY_FLAG" val="#wm#"/>
  <p:tag name="KSO_WM_TEMPLATE_CATEGORY" val="custom"/>
  <p:tag name="KSO_WM_TEMPLATE_INDEX" val="20205081"/>
</p:tagLst>
</file>

<file path=ppt/tags/tag96.xml><?xml version="1.0" encoding="utf-8"?>
<p:tagLst xmlns:p="http://schemas.openxmlformats.org/presentationml/2006/main">
  <p:tag name="KSO_WM_BEAUTIFY_FLAG" val="#wm#"/>
  <p:tag name="KSO_WM_TEMPLATE_CATEGORY" val="custom"/>
  <p:tag name="KSO_WM_TEMPLATE_INDEX" val="20205081"/>
</p:tagLst>
</file>

<file path=ppt/tags/tag97.xml><?xml version="1.0" encoding="utf-8"?>
<p:tagLst xmlns:p="http://schemas.openxmlformats.org/presentationml/2006/main">
  <p:tag name="KSO_WM_BEAUTIFY_FLAG" val="#wm#"/>
  <p:tag name="KSO_WM_TEMPLATE_CATEGORY" val="custom"/>
  <p:tag name="KSO_WM_TEMPLATE_INDEX" val="20205081"/>
</p:tagLst>
</file>

<file path=ppt/tags/tag98.xml><?xml version="1.0" encoding="utf-8"?>
<p:tagLst xmlns:p="http://schemas.openxmlformats.org/presentationml/2006/main">
  <p:tag name="KSO_WM_BEAUTIFY_FLAG" val="#wm#"/>
  <p:tag name="KSO_WM_TEMPLATE_CATEGORY" val="custom"/>
  <p:tag name="KSO_WM_TEMPLATE_INDEX" val="20205081"/>
</p:tagLst>
</file>

<file path=ppt/tags/tag99.xml><?xml version="1.0" encoding="utf-8"?>
<p:tagLst xmlns:p="http://schemas.openxmlformats.org/presentationml/2006/main">
  <p:tag name="KSO_WM_BEAUTIFY_FLAG" val="#wm#"/>
  <p:tag name="KSO_WM_TEMPLATE_CATEGORY" val="custom"/>
  <p:tag name="KSO_WM_TEMPLATE_INDEX" val="20205081"/>
</p:tagLst>
</file>

<file path=ppt/theme/theme1.xml><?xml version="1.0" encoding="utf-8"?>
<a:theme xmlns:a="http://schemas.openxmlformats.org/drawingml/2006/main" name="WPS">
  <a:themeElements>
    <a:clrScheme name="WPS">
      <a:dk1>
        <a:sysClr val="windowText" lastClr="000000"/>
      </a:dk1>
      <a:lt1>
        <a:sysClr val="window" lastClr="FFFFFF"/>
      </a:lt1>
      <a:dk2>
        <a:srgbClr val="44546A"/>
      </a:dk2>
      <a:lt2>
        <a:srgbClr val="E7E6E6"/>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Arial"/>
        <a:ea typeface="微软雅黑"/>
        <a:cs typeface=""/>
      </a:majorFont>
      <a:minorFont>
        <a:latin typeface="Arial"/>
        <a:ea typeface="微软雅黑"/>
        <a:cs typeface=""/>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19879</Words>
  <Application>WPS 演示</Application>
  <PresentationFormat>宽屏</PresentationFormat>
  <Paragraphs>607</Paragraphs>
  <Slides>57</Slides>
  <Notes>4</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57</vt:i4>
      </vt:variant>
    </vt:vector>
  </HeadingPairs>
  <TitlesOfParts>
    <vt:vector size="72" baseType="lpstr">
      <vt:lpstr>Arial</vt:lpstr>
      <vt:lpstr>宋体</vt:lpstr>
      <vt:lpstr>Wingdings</vt:lpstr>
      <vt:lpstr>Wingdings</vt:lpstr>
      <vt:lpstr>黑体</vt:lpstr>
      <vt:lpstr>微软雅黑</vt:lpstr>
      <vt:lpstr>微软雅黑</vt:lpstr>
      <vt:lpstr>仿宋</vt:lpstr>
      <vt:lpstr>Times New Roman</vt:lpstr>
      <vt:lpstr>Arial Unicode MS</vt:lpstr>
      <vt:lpstr>Calibri</vt:lpstr>
      <vt:lpstr>楷体</vt:lpstr>
      <vt:lpstr>楷体_GB2312</vt:lpstr>
      <vt:lpstr>新宋体</vt:lpstr>
      <vt:lpstr>WPS</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噫吁嚱盒盒</cp:lastModifiedBy>
  <cp:revision>196</cp:revision>
  <dcterms:created xsi:type="dcterms:W3CDTF">2019-06-19T02:08:00Z</dcterms:created>
  <dcterms:modified xsi:type="dcterms:W3CDTF">2025-10-29T02:18:38Z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2052-12.1.0.23125</vt:lpwstr>
  </property>
  <property fmtid="{D5CDD505-2E9C-101B-9397-08002B2CF9AE}" pid="3" name="ICV">
    <vt:lpwstr>31BC5333DCC44AFC937E1509E1B77C5F_13</vt:lpwstr>
  </property>
</Properties>
</file>